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2"/>
  </p:notesMasterIdLst>
  <p:sldIdLst>
    <p:sldId id="257" r:id="rId2"/>
    <p:sldId id="258" r:id="rId3"/>
    <p:sldId id="259" r:id="rId4"/>
    <p:sldId id="260" r:id="rId5"/>
    <p:sldId id="261" r:id="rId6"/>
    <p:sldId id="262" r:id="rId7"/>
    <p:sldId id="263" r:id="rId8"/>
    <p:sldId id="265" r:id="rId9"/>
    <p:sldId id="266" r:id="rId10"/>
    <p:sldId id="267" r:id="rId11"/>
    <p:sldId id="270" r:id="rId12"/>
    <p:sldId id="274" r:id="rId13"/>
    <p:sldId id="275" r:id="rId14"/>
    <p:sldId id="276" r:id="rId15"/>
    <p:sldId id="289" r:id="rId16"/>
    <p:sldId id="294" r:id="rId17"/>
    <p:sldId id="290" r:id="rId18"/>
    <p:sldId id="291" r:id="rId19"/>
    <p:sldId id="292" r:id="rId20"/>
    <p:sldId id="29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970"/>
  </p:normalViewPr>
  <p:slideViewPr>
    <p:cSldViewPr snapToGrid="0" snapToObjects="1">
      <p:cViewPr varScale="1">
        <p:scale>
          <a:sx n="110" d="100"/>
          <a:sy n="110" d="100"/>
        </p:scale>
        <p:origin x="632"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9B38C0-9E40-EC44-9805-D45D7329094B}" type="datetimeFigureOut">
              <a:rPr lang="en-US" smtClean="0"/>
              <a:t>6/16/22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53675F-CD7D-D94A-8D01-3CEBAA1037B5}" type="slidenum">
              <a:rPr lang="en-US" smtClean="0"/>
              <a:t>‹#›</a:t>
            </a:fld>
            <a:endParaRPr lang="en-US"/>
          </a:p>
        </p:txBody>
      </p:sp>
    </p:spTree>
    <p:extLst>
      <p:ext uri="{BB962C8B-B14F-4D97-AF65-F5344CB8AC3E}">
        <p14:creationId xmlns:p14="http://schemas.microsoft.com/office/powerpoint/2010/main" val="29400166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p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75" name="Google Shape;7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57fbd6b24e_0_7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Shaikha’s</a:t>
            </a:r>
            <a:endParaRPr/>
          </a:p>
        </p:txBody>
      </p:sp>
      <p:sp>
        <p:nvSpPr>
          <p:cNvPr id="225" name="Google Shape;225;g57fbd6b24e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57fbd6b24e_0_9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Lujain’s &amp; Bashayer’s</a:t>
            </a:r>
            <a:endParaRPr/>
          </a:p>
          <a:p>
            <a:pPr marL="0" lvl="0" indent="0" algn="l" rtl="0">
              <a:spcBef>
                <a:spcPts val="0"/>
              </a:spcBef>
              <a:spcAft>
                <a:spcPts val="0"/>
              </a:spcAft>
              <a:buNone/>
            </a:pPr>
            <a:endParaRPr/>
          </a:p>
        </p:txBody>
      </p:sp>
      <p:sp>
        <p:nvSpPr>
          <p:cNvPr id="263" name="Google Shape;263;g57fbd6b24e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565e172f4c_0_7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Amal’s</a:t>
            </a:r>
            <a:endParaRPr/>
          </a:p>
        </p:txBody>
      </p:sp>
      <p:sp>
        <p:nvSpPr>
          <p:cNvPr id="312" name="Google Shape;312;g565e172f4c_0_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57fbd6b24e_1_4: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Amal’s</a:t>
            </a:r>
            <a:endParaRPr/>
          </a:p>
        </p:txBody>
      </p:sp>
      <p:sp>
        <p:nvSpPr>
          <p:cNvPr id="326" name="Google Shape;326;g57fbd6b24e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565fc9cc7f_1_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Amal’s</a:t>
            </a:r>
            <a:endParaRPr/>
          </a:p>
        </p:txBody>
      </p:sp>
      <p:sp>
        <p:nvSpPr>
          <p:cNvPr id="340" name="Google Shape;340;g565fc9cc7f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565e172f4c_0_1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Lujain</a:t>
            </a:r>
            <a:endParaRPr/>
          </a:p>
        </p:txBody>
      </p:sp>
      <p:sp>
        <p:nvSpPr>
          <p:cNvPr id="513" name="Google Shape;513;g565e172f4c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1"/>
        <p:cNvGrpSpPr/>
        <p:nvPr/>
      </p:nvGrpSpPr>
      <p:grpSpPr>
        <a:xfrm>
          <a:off x="0" y="0"/>
          <a:ext cx="0" cy="0"/>
          <a:chOff x="0" y="0"/>
          <a:chExt cx="0" cy="0"/>
        </a:xfrm>
      </p:grpSpPr>
      <p:sp>
        <p:nvSpPr>
          <p:cNvPr id="512" name="Google Shape;512;g565e172f4c_0_115: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Lujain</a:t>
            </a:r>
            <a:endParaRPr/>
          </a:p>
        </p:txBody>
      </p:sp>
      <p:sp>
        <p:nvSpPr>
          <p:cNvPr id="513" name="Google Shape;513;g565e172f4c_0_1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943024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565e172f4c_0_139: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Shaikha’s</a:t>
            </a:r>
            <a:endParaRPr/>
          </a:p>
        </p:txBody>
      </p:sp>
      <p:sp>
        <p:nvSpPr>
          <p:cNvPr id="526" name="Google Shape;526;g565e172f4c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7"/>
        <p:cNvGrpSpPr/>
        <p:nvPr/>
      </p:nvGrpSpPr>
      <p:grpSpPr>
        <a:xfrm>
          <a:off x="0" y="0"/>
          <a:ext cx="0" cy="0"/>
          <a:chOff x="0" y="0"/>
          <a:chExt cx="0" cy="0"/>
        </a:xfrm>
      </p:grpSpPr>
      <p:sp>
        <p:nvSpPr>
          <p:cNvPr id="538" name="Google Shape;538;g57fbd6b24e_0_18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Shaikha’s</a:t>
            </a:r>
            <a:endParaRPr/>
          </a:p>
        </p:txBody>
      </p:sp>
      <p:sp>
        <p:nvSpPr>
          <p:cNvPr id="539" name="Google Shape;539;g57fbd6b24e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565e172f4c_0_15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2" name="Google Shape;552;g565e172f4c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7f7917def_1_6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Lama’s</a:t>
            </a:r>
            <a:endParaRPr/>
          </a:p>
        </p:txBody>
      </p:sp>
      <p:sp>
        <p:nvSpPr>
          <p:cNvPr id="88" name="Google Shape;88;g57f7917def_1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g565e172f4c_0_151: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552" name="Google Shape;552;g565e172f4c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82775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p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Lama’s</a:t>
            </a:r>
            <a:endParaRPr/>
          </a:p>
        </p:txBody>
      </p:sp>
      <p:sp>
        <p:nvSpPr>
          <p:cNvPr id="103" name="Google Shape;10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57f7917def_1_3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Amal’s</a:t>
            </a:r>
            <a:endParaRPr/>
          </a:p>
        </p:txBody>
      </p:sp>
      <p:sp>
        <p:nvSpPr>
          <p:cNvPr id="117" name="Google Shape;117;g57f7917def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57f7917def_1_92: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Lujain’s</a:t>
            </a:r>
            <a:endParaRPr/>
          </a:p>
        </p:txBody>
      </p:sp>
      <p:sp>
        <p:nvSpPr>
          <p:cNvPr id="129" name="Google Shape;129;g57f7917def_1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3: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Shaikha’s</a:t>
            </a:r>
            <a:endParaRPr/>
          </a:p>
        </p:txBody>
      </p:sp>
      <p:sp>
        <p:nvSpPr>
          <p:cNvPr id="142" name="Google Shape;142;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g57fbd6b24e_0_4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Shaikha’s &amp; Bashayer: how we chose them</a:t>
            </a:r>
            <a:endParaRPr/>
          </a:p>
        </p:txBody>
      </p:sp>
      <p:sp>
        <p:nvSpPr>
          <p:cNvPr id="157" name="Google Shape;157;g57fbd6b24e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6: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Lama’s </a:t>
            </a:r>
            <a:endParaRPr/>
          </a:p>
        </p:txBody>
      </p:sp>
      <p:sp>
        <p:nvSpPr>
          <p:cNvPr id="197" name="Google Shape;197;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7:notes"/>
          <p:cNvSpPr txBox="1">
            <a:spLocks noGrp="1"/>
          </p:cNvSpPr>
          <p:nvPr>
            <p:ph type="body" idx="1"/>
          </p:nvPr>
        </p:nvSpPr>
        <p:spPr>
          <a:xfrm>
            <a:off x="914400" y="4343400"/>
            <a:ext cx="50292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a:t>Amal’s</a:t>
            </a:r>
            <a:endParaRPr/>
          </a:p>
        </p:txBody>
      </p:sp>
      <p:sp>
        <p:nvSpPr>
          <p:cNvPr id="211" name="Google Shape;21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1E869-EEF3-DB4D-B52D-6F75CC5DF3B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9BADECD4-3FBD-234B-AE4A-807D3A43F1A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B3783610-EFAB-7545-8FFB-4A6B45B9E65B}"/>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5" name="Footer Placeholder 4">
            <a:extLst>
              <a:ext uri="{FF2B5EF4-FFF2-40B4-BE49-F238E27FC236}">
                <a16:creationId xmlns:a16="http://schemas.microsoft.com/office/drawing/2014/main" id="{0D3C072A-DD18-5947-9638-CC8DE4E543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A19092-E7C1-CF4E-B07A-2E6EC3D10319}"/>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15569106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A52A27-DB1E-4F4F-AEC5-4EC278E2819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0CDC40F1-3DB3-8C4F-9784-FF1E058ABD0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794957F-E05A-4D4A-8FF7-3D1C0A56D894}"/>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5" name="Footer Placeholder 4">
            <a:extLst>
              <a:ext uri="{FF2B5EF4-FFF2-40B4-BE49-F238E27FC236}">
                <a16:creationId xmlns:a16="http://schemas.microsoft.com/office/drawing/2014/main" id="{39103CDF-1EE4-C04D-AD62-29B43BD665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856D1B1-CAA7-BA43-8290-4FA053AA0DFE}"/>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40721852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439BA70-CA74-5A4C-A0E5-377756A71FAF}"/>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BE1A3AA0-67AA-0B46-8F02-8EF750A01035}"/>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5A8F939-ED71-3449-8F08-1A507DD5DF6A}"/>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5" name="Footer Placeholder 4">
            <a:extLst>
              <a:ext uri="{FF2B5EF4-FFF2-40B4-BE49-F238E27FC236}">
                <a16:creationId xmlns:a16="http://schemas.microsoft.com/office/drawing/2014/main" id="{127683D0-4A5D-F647-864B-69600249D02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D766BA-B7B0-6C45-8B15-46AD3D45D669}"/>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152186414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Blank" type="tx">
  <p:cSld name="1_Blank">
    <p:spTree>
      <p:nvGrpSpPr>
        <p:cNvPr id="1" name="Shape 11"/>
        <p:cNvGrpSpPr/>
        <p:nvPr/>
      </p:nvGrpSpPr>
      <p:grpSpPr>
        <a:xfrm>
          <a:off x="0" y="0"/>
          <a:ext cx="0" cy="0"/>
          <a:chOff x="0" y="0"/>
          <a:chExt cx="0" cy="0"/>
        </a:xfrm>
      </p:grpSpPr>
      <p:sp>
        <p:nvSpPr>
          <p:cNvPr id="12" name="Google Shape;12;p2"/>
          <p:cNvSpPr txBox="1">
            <a:spLocks noGrp="1"/>
          </p:cNvSpPr>
          <p:nvPr>
            <p:ph type="sldNum" idx="12"/>
          </p:nvPr>
        </p:nvSpPr>
        <p:spPr>
          <a:xfrm>
            <a:off x="5988050" y="6508750"/>
            <a:ext cx="209551" cy="254000"/>
          </a:xfrm>
          <a:prstGeom prst="rect">
            <a:avLst/>
          </a:prstGeom>
          <a:noFill/>
          <a:ln>
            <a:noFill/>
          </a:ln>
        </p:spPr>
        <p:txBody>
          <a:bodyPr spcFirstLastPara="1" wrap="square" lIns="50800" tIns="50800" rIns="50800" bIns="50800" anchor="t" anchorCtr="0">
            <a:noAutofit/>
          </a:bodyPr>
          <a:lstStyle>
            <a:lvl1pPr marL="0" lvl="0" indent="0" algn="ctr">
              <a:lnSpc>
                <a:spcPct val="100000"/>
              </a:lnSpc>
              <a:spcBef>
                <a:spcPts val="0"/>
              </a:spcBef>
              <a:spcAft>
                <a:spcPts val="0"/>
              </a:spcAft>
              <a:buClr>
                <a:srgbClr val="4C4946"/>
              </a:buClr>
              <a:buSzPts val="2400"/>
              <a:buFont typeface="Palatino"/>
              <a:buNone/>
              <a:defRPr sz="1200">
                <a:solidFill>
                  <a:srgbClr val="4C4946"/>
                </a:solidFill>
              </a:defRPr>
            </a:lvl1pPr>
            <a:lvl2pPr marL="0" lvl="1" indent="0" algn="ctr">
              <a:lnSpc>
                <a:spcPct val="100000"/>
              </a:lnSpc>
              <a:spcBef>
                <a:spcPts val="0"/>
              </a:spcBef>
              <a:spcAft>
                <a:spcPts val="0"/>
              </a:spcAft>
              <a:buClr>
                <a:srgbClr val="4C4946"/>
              </a:buClr>
              <a:buSzPts val="2400"/>
              <a:buFont typeface="Palatino"/>
              <a:buNone/>
              <a:defRPr sz="1200">
                <a:solidFill>
                  <a:srgbClr val="4C4946"/>
                </a:solidFill>
              </a:defRPr>
            </a:lvl2pPr>
            <a:lvl3pPr marL="0" lvl="2" indent="0" algn="ctr">
              <a:lnSpc>
                <a:spcPct val="100000"/>
              </a:lnSpc>
              <a:spcBef>
                <a:spcPts val="0"/>
              </a:spcBef>
              <a:spcAft>
                <a:spcPts val="0"/>
              </a:spcAft>
              <a:buClr>
                <a:srgbClr val="4C4946"/>
              </a:buClr>
              <a:buSzPts val="2400"/>
              <a:buFont typeface="Palatino"/>
              <a:buNone/>
              <a:defRPr sz="1200">
                <a:solidFill>
                  <a:srgbClr val="4C4946"/>
                </a:solidFill>
              </a:defRPr>
            </a:lvl3pPr>
            <a:lvl4pPr marL="0" lvl="3" indent="0" algn="ctr">
              <a:lnSpc>
                <a:spcPct val="100000"/>
              </a:lnSpc>
              <a:spcBef>
                <a:spcPts val="0"/>
              </a:spcBef>
              <a:spcAft>
                <a:spcPts val="0"/>
              </a:spcAft>
              <a:buClr>
                <a:srgbClr val="4C4946"/>
              </a:buClr>
              <a:buSzPts val="2400"/>
              <a:buFont typeface="Palatino"/>
              <a:buNone/>
              <a:defRPr sz="1200">
                <a:solidFill>
                  <a:srgbClr val="4C4946"/>
                </a:solidFill>
              </a:defRPr>
            </a:lvl4pPr>
            <a:lvl5pPr marL="0" lvl="4" indent="0" algn="ctr">
              <a:lnSpc>
                <a:spcPct val="100000"/>
              </a:lnSpc>
              <a:spcBef>
                <a:spcPts val="0"/>
              </a:spcBef>
              <a:spcAft>
                <a:spcPts val="0"/>
              </a:spcAft>
              <a:buClr>
                <a:srgbClr val="4C4946"/>
              </a:buClr>
              <a:buSzPts val="2400"/>
              <a:buFont typeface="Palatino"/>
              <a:buNone/>
              <a:defRPr sz="1200">
                <a:solidFill>
                  <a:srgbClr val="4C4946"/>
                </a:solidFill>
              </a:defRPr>
            </a:lvl5pPr>
            <a:lvl6pPr marL="0" lvl="5" indent="0" algn="ctr">
              <a:lnSpc>
                <a:spcPct val="100000"/>
              </a:lnSpc>
              <a:spcBef>
                <a:spcPts val="0"/>
              </a:spcBef>
              <a:spcAft>
                <a:spcPts val="0"/>
              </a:spcAft>
              <a:buClr>
                <a:srgbClr val="4C4946"/>
              </a:buClr>
              <a:buSzPts val="2400"/>
              <a:buFont typeface="Palatino"/>
              <a:buNone/>
              <a:defRPr sz="1200">
                <a:solidFill>
                  <a:srgbClr val="4C4946"/>
                </a:solidFill>
              </a:defRPr>
            </a:lvl6pPr>
            <a:lvl7pPr marL="0" lvl="6" indent="0" algn="ctr">
              <a:lnSpc>
                <a:spcPct val="100000"/>
              </a:lnSpc>
              <a:spcBef>
                <a:spcPts val="0"/>
              </a:spcBef>
              <a:spcAft>
                <a:spcPts val="0"/>
              </a:spcAft>
              <a:buClr>
                <a:srgbClr val="4C4946"/>
              </a:buClr>
              <a:buSzPts val="2400"/>
              <a:buFont typeface="Palatino"/>
              <a:buNone/>
              <a:defRPr sz="1200">
                <a:solidFill>
                  <a:srgbClr val="4C4946"/>
                </a:solidFill>
              </a:defRPr>
            </a:lvl7pPr>
            <a:lvl8pPr marL="0" lvl="7" indent="0" algn="ctr">
              <a:lnSpc>
                <a:spcPct val="100000"/>
              </a:lnSpc>
              <a:spcBef>
                <a:spcPts val="0"/>
              </a:spcBef>
              <a:spcAft>
                <a:spcPts val="0"/>
              </a:spcAft>
              <a:buClr>
                <a:srgbClr val="4C4946"/>
              </a:buClr>
              <a:buSzPts val="2400"/>
              <a:buFont typeface="Palatino"/>
              <a:buNone/>
              <a:defRPr sz="1200">
                <a:solidFill>
                  <a:srgbClr val="4C4946"/>
                </a:solidFill>
              </a:defRPr>
            </a:lvl8pPr>
            <a:lvl9pPr marL="0" lvl="8" indent="0" algn="ctr">
              <a:lnSpc>
                <a:spcPct val="100000"/>
              </a:lnSpc>
              <a:spcBef>
                <a:spcPts val="0"/>
              </a:spcBef>
              <a:spcAft>
                <a:spcPts val="0"/>
              </a:spcAft>
              <a:buClr>
                <a:srgbClr val="4C4946"/>
              </a:buClr>
              <a:buSzPts val="2400"/>
              <a:buFont typeface="Palatino"/>
              <a:buNone/>
              <a:defRPr sz="1200">
                <a:solidFill>
                  <a:srgbClr val="4C4946"/>
                </a:solidFill>
              </a:defRPr>
            </a:lvl9pPr>
          </a:lstStyle>
          <a:p>
            <a:fld id="{00000000-1234-1234-1234-123412341234}" type="slidenum">
              <a:rPr lang="en-US" smtClean="0"/>
              <a:pPr/>
              <a:t>‹#›</a:t>
            </a:fld>
            <a:endParaRPr lang="en-US"/>
          </a:p>
        </p:txBody>
      </p:sp>
    </p:spTree>
    <p:extLst>
      <p:ext uri="{BB962C8B-B14F-4D97-AF65-F5344CB8AC3E}">
        <p14:creationId xmlns:p14="http://schemas.microsoft.com/office/powerpoint/2010/main" val="241386904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072B6-330A-EE4C-A7BD-66D2B9799925}"/>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C6BF0C4-A6A8-0847-A70A-1A30A1CB4FC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0B1039E-9AEE-8343-B4ED-3ED4C0199378}"/>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5" name="Footer Placeholder 4">
            <a:extLst>
              <a:ext uri="{FF2B5EF4-FFF2-40B4-BE49-F238E27FC236}">
                <a16:creationId xmlns:a16="http://schemas.microsoft.com/office/drawing/2014/main" id="{BCB84E91-8F5B-F44B-8D05-EEFB19A700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20E8CE-D8BE-8049-A99F-9B353AB84B73}"/>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29371818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FCBDA9-9F8B-9047-8C92-17A71AE23FFB}"/>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80CF5765-0AD1-0848-B371-5D658A7876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CE9776C-3581-B541-BB0A-8C78EFD4F8BF}"/>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5" name="Footer Placeholder 4">
            <a:extLst>
              <a:ext uri="{FF2B5EF4-FFF2-40B4-BE49-F238E27FC236}">
                <a16:creationId xmlns:a16="http://schemas.microsoft.com/office/drawing/2014/main" id="{EE568BC9-209D-9F4D-B884-412EDCD3ED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73BDD6-30F2-1F41-AEDA-0367FA6E83AF}"/>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32852797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0925C5-0706-2043-8C1F-BA8B6C221A2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3DA63FFB-158E-3A4D-A06C-E4A518B0783E}"/>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6C09FBC0-1246-2743-8FC7-815C24A4109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0EB58D06-D4F7-6540-87E3-DEAE1EEF39E5}"/>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6" name="Footer Placeholder 5">
            <a:extLst>
              <a:ext uri="{FF2B5EF4-FFF2-40B4-BE49-F238E27FC236}">
                <a16:creationId xmlns:a16="http://schemas.microsoft.com/office/drawing/2014/main" id="{B6204F1F-39D3-3B40-8D61-E4D226F457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62634C-2783-EC43-9CEF-59A704A924C3}"/>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39213059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37F78-8505-174C-91F9-1DC9991EAAA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F87910C8-C03E-AD40-BD49-E788700C9B4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FD5A313-9375-DB47-866B-04B9B8BEBF9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0667BE8-9E3A-364C-98BB-7BD11FA3EB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1896EFA6-5048-614A-B371-3D051C761364}"/>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F09F33C3-B941-744D-AD7D-90ED526CF728}"/>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8" name="Footer Placeholder 7">
            <a:extLst>
              <a:ext uri="{FF2B5EF4-FFF2-40B4-BE49-F238E27FC236}">
                <a16:creationId xmlns:a16="http://schemas.microsoft.com/office/drawing/2014/main" id="{BB033F9A-84A2-7041-9AD6-33A8C3444AE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92D92AC-2EA6-8246-AC2C-531852DE3AF5}"/>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2256673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59595B-2C40-014C-AE58-8854E6757CFE}"/>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CB0A96A-762E-F749-B510-156FF283FCA8}"/>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4" name="Footer Placeholder 3">
            <a:extLst>
              <a:ext uri="{FF2B5EF4-FFF2-40B4-BE49-F238E27FC236}">
                <a16:creationId xmlns:a16="http://schemas.microsoft.com/office/drawing/2014/main" id="{FA79AD55-CA1C-1446-9F4E-D19DEE55D87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12878C-96A9-E242-9057-A7FB316E5FC3}"/>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604697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CA165F4-39A8-8042-8BDE-0CFF7A235009}"/>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3" name="Footer Placeholder 2">
            <a:extLst>
              <a:ext uri="{FF2B5EF4-FFF2-40B4-BE49-F238E27FC236}">
                <a16:creationId xmlns:a16="http://schemas.microsoft.com/office/drawing/2014/main" id="{F1B8793C-1D8E-C04C-9FA2-1B87F757303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D892693-26A8-A74C-B9F1-61E368D48CB8}"/>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171526645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7B7994-B619-CD4E-B07E-A971D2EF935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B001E059-C0B8-AE40-978C-F0DF0F980D5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56367BB1-CCA7-DA40-84A2-BF6339A17A1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5B0A894-21E5-694F-A905-C4D590252F9B}"/>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6" name="Footer Placeholder 5">
            <a:extLst>
              <a:ext uri="{FF2B5EF4-FFF2-40B4-BE49-F238E27FC236}">
                <a16:creationId xmlns:a16="http://schemas.microsoft.com/office/drawing/2014/main" id="{7C247843-59F8-5340-8E67-DC508834758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5F0E95-AA3F-6244-9763-C3EF06BBC6D8}"/>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21364218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573832-D9EA-4A44-9081-307469C445C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0D8A530C-5FA5-8741-9E79-1FC3BC8709B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54ABBA-F934-C54C-9448-94A05A59B3F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26C1423-E634-C240-BDEE-FBA4D769A1DC}"/>
              </a:ext>
            </a:extLst>
          </p:cNvPr>
          <p:cNvSpPr>
            <a:spLocks noGrp="1"/>
          </p:cNvSpPr>
          <p:nvPr>
            <p:ph type="dt" sz="half" idx="10"/>
          </p:nvPr>
        </p:nvSpPr>
        <p:spPr/>
        <p:txBody>
          <a:bodyPr/>
          <a:lstStyle/>
          <a:p>
            <a:fld id="{B6D6F275-949C-6F4A-A279-94C5AB3624AC}" type="datetimeFigureOut">
              <a:rPr lang="en-US" smtClean="0"/>
              <a:t>6/16/22</a:t>
            </a:fld>
            <a:endParaRPr lang="en-US"/>
          </a:p>
        </p:txBody>
      </p:sp>
      <p:sp>
        <p:nvSpPr>
          <p:cNvPr id="6" name="Footer Placeholder 5">
            <a:extLst>
              <a:ext uri="{FF2B5EF4-FFF2-40B4-BE49-F238E27FC236}">
                <a16:creationId xmlns:a16="http://schemas.microsoft.com/office/drawing/2014/main" id="{008C7F12-F83C-7744-BB03-3FC80F7D7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9133FD-5399-EF44-B372-CB9FBC160044}"/>
              </a:ext>
            </a:extLst>
          </p:cNvPr>
          <p:cNvSpPr>
            <a:spLocks noGrp="1"/>
          </p:cNvSpPr>
          <p:nvPr>
            <p:ph type="sldNum" sz="quarter" idx="12"/>
          </p:nvPr>
        </p:nvSpPr>
        <p:spPr/>
        <p:txBody>
          <a:bodyPr/>
          <a:lstStyle/>
          <a:p>
            <a:fld id="{8AB0618D-2CBC-D34D-A7FE-35BF69C250BE}" type="slidenum">
              <a:rPr lang="en-US" smtClean="0"/>
              <a:t>‹#›</a:t>
            </a:fld>
            <a:endParaRPr lang="en-US"/>
          </a:p>
        </p:txBody>
      </p:sp>
    </p:spTree>
    <p:extLst>
      <p:ext uri="{BB962C8B-B14F-4D97-AF65-F5344CB8AC3E}">
        <p14:creationId xmlns:p14="http://schemas.microsoft.com/office/powerpoint/2010/main" val="5886888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F984B9-9921-E147-B3DF-ED4854660F0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FDF6FA6-206A-CE4D-BAF4-1FC6E815891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E5D042E-E37D-484C-A8F2-63CF99B7E5D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6D6F275-949C-6F4A-A279-94C5AB3624AC}" type="datetimeFigureOut">
              <a:rPr lang="en-US" smtClean="0"/>
              <a:t>6/16/22</a:t>
            </a:fld>
            <a:endParaRPr lang="en-US"/>
          </a:p>
        </p:txBody>
      </p:sp>
      <p:sp>
        <p:nvSpPr>
          <p:cNvPr id="5" name="Footer Placeholder 4">
            <a:extLst>
              <a:ext uri="{FF2B5EF4-FFF2-40B4-BE49-F238E27FC236}">
                <a16:creationId xmlns:a16="http://schemas.microsoft.com/office/drawing/2014/main" id="{262C986D-1007-CC47-8AA7-C38A45EC086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8894974-D404-7B4C-8E99-41C1217D16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B0618D-2CBC-D34D-A7FE-35BF69C250BE}" type="slidenum">
              <a:rPr lang="en-US" smtClean="0"/>
              <a:t>‹#›</a:t>
            </a:fld>
            <a:endParaRPr lang="en-US"/>
          </a:p>
        </p:txBody>
      </p:sp>
    </p:spTree>
    <p:extLst>
      <p:ext uri="{BB962C8B-B14F-4D97-AF65-F5344CB8AC3E}">
        <p14:creationId xmlns:p14="http://schemas.microsoft.com/office/powerpoint/2010/main" val="40555718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jpeg"/><Relationship Id="rId2" Type="http://schemas.openxmlformats.org/officeDocument/2006/relationships/notesSlide" Target="../notesSlides/notesSlide12.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7"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0.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image" Target="../media/image7.png"/><Relationship Id="rId7"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1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8.jpeg"/><Relationship Id="rId2" Type="http://schemas.openxmlformats.org/officeDocument/2006/relationships/notesSlide" Target="../notesSlides/notesSlide8.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77" name="Google Shape;77;p14"/>
          <p:cNvSpPr/>
          <p:nvPr/>
        </p:nvSpPr>
        <p:spPr>
          <a:xfrm rot="-806218">
            <a:off x="-538316" y="-1111010"/>
            <a:ext cx="5648831" cy="1825048"/>
          </a:xfrm>
          <a:prstGeom prst="rect">
            <a:avLst/>
          </a:prstGeom>
          <a:solidFill>
            <a:srgbClr val="EFEFEF"/>
          </a:solid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sp>
        <p:nvSpPr>
          <p:cNvPr id="78" name="Google Shape;78;p14"/>
          <p:cNvSpPr/>
          <p:nvPr/>
        </p:nvSpPr>
        <p:spPr>
          <a:xfrm>
            <a:off x="3838127" y="4617323"/>
            <a:ext cx="8645644" cy="1825048"/>
          </a:xfrm>
          <a:prstGeom prst="rect">
            <a:avLst/>
          </a:prstGeom>
          <a:solidFill>
            <a:srgbClr val="EFEFEF"/>
          </a:solidFill>
          <a:ln>
            <a:noFill/>
          </a:ln>
        </p:spPr>
        <p:txBody>
          <a:bodyPr spcFirstLastPara="1" wrap="square" lIns="25400" tIns="25400" rIns="25400" bIns="25400" anchor="ctr" anchorCtr="0">
            <a:noAutofit/>
          </a:bodyPr>
          <a:lstStyle/>
          <a:p>
            <a:pPr algn="ctr">
              <a:buClr>
                <a:srgbClr val="6DAEB0"/>
              </a:buClr>
              <a:buSzPts val="4400"/>
            </a:pPr>
            <a:r>
              <a:rPr lang="en-US" sz="2200" b="1" dirty="0">
                <a:solidFill>
                  <a:schemeClr val="tx1">
                    <a:lumMod val="75000"/>
                  </a:schemeClr>
                </a:solidFill>
                <a:latin typeface="Times New Roman" panose="02020603050405020304" pitchFamily="18" charset="0"/>
                <a:ea typeface="Palatino"/>
                <a:cs typeface="Times New Roman" panose="02020603050405020304" pitchFamily="18" charset="0"/>
                <a:sym typeface="Palatino"/>
              </a:rPr>
              <a:t>SAURABHJYOTI DEURI (D/18/CS/103)</a:t>
            </a:r>
          </a:p>
          <a:p>
            <a:pPr algn="ctr">
              <a:buClr>
                <a:srgbClr val="6DAEB0"/>
              </a:buClr>
              <a:buSzPts val="4400"/>
            </a:pPr>
            <a:r>
              <a:rPr lang="en-US" sz="2200" b="1" dirty="0">
                <a:solidFill>
                  <a:schemeClr val="tx1">
                    <a:lumMod val="75000"/>
                  </a:schemeClr>
                </a:solidFill>
                <a:latin typeface="Times New Roman" panose="02020603050405020304" pitchFamily="18" charset="0"/>
                <a:ea typeface="Palatino"/>
                <a:cs typeface="Times New Roman" panose="02020603050405020304" pitchFamily="18" charset="0"/>
                <a:sym typeface="Palatino"/>
              </a:rPr>
              <a:t>DHRUBARK SARMAH (D/18/CS/106)</a:t>
            </a:r>
            <a:endParaRPr sz="2200" b="1" dirty="0">
              <a:solidFill>
                <a:schemeClr val="tx1">
                  <a:lumMod val="75000"/>
                </a:schemeClr>
              </a:solidFill>
              <a:latin typeface="Times New Roman" panose="02020603050405020304" pitchFamily="18" charset="0"/>
              <a:ea typeface="Palatino"/>
              <a:cs typeface="Times New Roman" panose="02020603050405020304" pitchFamily="18" charset="0"/>
              <a:sym typeface="Palatino"/>
            </a:endParaRPr>
          </a:p>
        </p:txBody>
      </p:sp>
      <p:pic>
        <p:nvPicPr>
          <p:cNvPr id="79" name="Google Shape;79;p14" descr="door.png"/>
          <p:cNvPicPr preferRelativeResize="0"/>
          <p:nvPr/>
        </p:nvPicPr>
        <p:blipFill rotWithShape="1">
          <a:blip r:embed="rId3">
            <a:alphaModFix/>
          </a:blip>
          <a:srcRect l="20675" r="27127"/>
          <a:stretch/>
        </p:blipFill>
        <p:spPr>
          <a:xfrm>
            <a:off x="539823" y="1345384"/>
            <a:ext cx="4064925" cy="5840638"/>
          </a:xfrm>
          <a:prstGeom prst="rect">
            <a:avLst/>
          </a:prstGeom>
          <a:noFill/>
          <a:ln>
            <a:noFill/>
          </a:ln>
        </p:spPr>
      </p:pic>
      <p:pic>
        <p:nvPicPr>
          <p:cNvPr id="80" name="Google Shape;80;p14" descr="name.png"/>
          <p:cNvPicPr preferRelativeResize="0"/>
          <p:nvPr/>
        </p:nvPicPr>
        <p:blipFill rotWithShape="1">
          <a:blip r:embed="rId4">
            <a:alphaModFix/>
          </a:blip>
          <a:srcRect/>
          <a:stretch/>
        </p:blipFill>
        <p:spPr>
          <a:xfrm>
            <a:off x="5245249" y="892592"/>
            <a:ext cx="5831400" cy="4373550"/>
          </a:xfrm>
          <a:prstGeom prst="rect">
            <a:avLst/>
          </a:prstGeom>
          <a:noFill/>
          <a:ln>
            <a:noFill/>
          </a:ln>
        </p:spPr>
      </p:pic>
      <p:sp>
        <p:nvSpPr>
          <p:cNvPr id="82" name="Google Shape;82;p14"/>
          <p:cNvSpPr txBox="1"/>
          <p:nvPr/>
        </p:nvSpPr>
        <p:spPr>
          <a:xfrm>
            <a:off x="714688" y="187875"/>
            <a:ext cx="4834050" cy="1500000"/>
          </a:xfrm>
          <a:prstGeom prst="rect">
            <a:avLst/>
          </a:prstGeom>
          <a:noFill/>
          <a:ln>
            <a:noFill/>
          </a:ln>
        </p:spPr>
        <p:txBody>
          <a:bodyPr spcFirstLastPara="1" wrap="square" lIns="45713" tIns="45713" rIns="45713" bIns="45713" anchor="ctr" anchorCtr="0">
            <a:noAutofit/>
          </a:bodyPr>
          <a:lstStyle/>
          <a:p>
            <a:pPr algn="ctr">
              <a:lnSpc>
                <a:spcPct val="150000"/>
              </a:lnSpc>
            </a:pPr>
            <a:r>
              <a:rPr lang="en-US" b="1" dirty="0">
                <a:latin typeface="Times New Roman"/>
                <a:ea typeface="Times New Roman"/>
                <a:cs typeface="Times New Roman"/>
                <a:sym typeface="Times New Roman"/>
              </a:rPr>
              <a:t>North Easter Regional Institute of Science and   Technology</a:t>
            </a:r>
            <a:endParaRPr dirty="0">
              <a:latin typeface="Times New Roman"/>
              <a:ea typeface="Times New Roman"/>
              <a:cs typeface="Times New Roman"/>
              <a:sym typeface="Times New Roman"/>
            </a:endParaRPr>
          </a:p>
          <a:p>
            <a:pPr algn="ctr">
              <a:lnSpc>
                <a:spcPct val="150000"/>
              </a:lnSpc>
            </a:pPr>
            <a:r>
              <a:rPr lang="en-US" dirty="0">
                <a:latin typeface="Times New Roman"/>
                <a:ea typeface="Times New Roman"/>
                <a:cs typeface="Times New Roman"/>
                <a:sym typeface="Times New Roman"/>
              </a:rPr>
              <a:t>Department of Computer Science and Engineering</a:t>
            </a:r>
            <a:endParaRPr dirty="0"/>
          </a:p>
        </p:txBody>
      </p:sp>
      <p:sp>
        <p:nvSpPr>
          <p:cNvPr id="83" name="Google Shape;83;p14"/>
          <p:cNvSpPr txBox="1"/>
          <p:nvPr/>
        </p:nvSpPr>
        <p:spPr>
          <a:xfrm>
            <a:off x="5501073" y="327150"/>
            <a:ext cx="4679250" cy="1500000"/>
          </a:xfrm>
          <a:prstGeom prst="rect">
            <a:avLst/>
          </a:prstGeom>
          <a:noFill/>
          <a:ln>
            <a:noFill/>
          </a:ln>
        </p:spPr>
        <p:txBody>
          <a:bodyPr spcFirstLastPara="1" wrap="square" lIns="45713" tIns="45713" rIns="45713" bIns="45713" anchor="ctr" anchorCtr="0">
            <a:noAutofit/>
          </a:bodyPr>
          <a:lstStyle/>
          <a:p>
            <a:pPr algn="ctr">
              <a:lnSpc>
                <a:spcPct val="150000"/>
              </a:lnSpc>
            </a:pPr>
            <a:endParaRPr dirty="0">
              <a:latin typeface="Times New Roman"/>
              <a:ea typeface="Times New Roman"/>
              <a:cs typeface="Times New Roman"/>
              <a:sym typeface="Times New Roman"/>
            </a:endParaRPr>
          </a:p>
          <a:p>
            <a:pPr marL="228600" indent="-158750" algn="ctr"/>
            <a:r>
              <a:rPr lang="en-US" b="1" dirty="0">
                <a:latin typeface="Times New Roman"/>
                <a:ea typeface="Times New Roman"/>
                <a:cs typeface="Times New Roman"/>
                <a:sym typeface="Times New Roman"/>
              </a:rPr>
              <a:t>Degree Project </a:t>
            </a:r>
            <a:endParaRPr b="1" dirty="0">
              <a:latin typeface="Times New Roman"/>
              <a:ea typeface="Times New Roman"/>
              <a:cs typeface="Times New Roman"/>
              <a:sym typeface="Times New Roman"/>
            </a:endParaRPr>
          </a:p>
          <a:p>
            <a:pPr marL="228600" indent="-158750" algn="ctr">
              <a:spcBef>
                <a:spcPts val="2400"/>
              </a:spcBef>
              <a:spcAft>
                <a:spcPts val="2400"/>
              </a:spcAft>
            </a:pPr>
            <a:r>
              <a:rPr lang="en-US" b="1" dirty="0">
                <a:latin typeface="Times New Roman"/>
                <a:ea typeface="Times New Roman"/>
                <a:cs typeface="Times New Roman"/>
                <a:sym typeface="Times New Roman"/>
              </a:rPr>
              <a:t>Guide: </a:t>
            </a:r>
            <a:r>
              <a:rPr lang="en-US" dirty="0">
                <a:latin typeface="Times New Roman"/>
                <a:ea typeface="Times New Roman"/>
                <a:cs typeface="Times New Roman"/>
                <a:sym typeface="Times New Roman"/>
              </a:rPr>
              <a:t>Dr. </a:t>
            </a:r>
            <a:r>
              <a:rPr lang="en-US" dirty="0" err="1">
                <a:latin typeface="Times New Roman"/>
                <a:ea typeface="Times New Roman"/>
                <a:cs typeface="Times New Roman"/>
                <a:sym typeface="Times New Roman"/>
              </a:rPr>
              <a:t>Monjul</a:t>
            </a:r>
            <a:r>
              <a:rPr lang="en-US" dirty="0">
                <a:latin typeface="Times New Roman"/>
                <a:ea typeface="Times New Roman"/>
                <a:cs typeface="Times New Roman"/>
                <a:sym typeface="Times New Roman"/>
              </a:rPr>
              <a:t> </a:t>
            </a:r>
            <a:r>
              <a:rPr lang="en-US" dirty="0" err="1">
                <a:latin typeface="Times New Roman"/>
                <a:ea typeface="Times New Roman"/>
                <a:cs typeface="Times New Roman"/>
                <a:sym typeface="Times New Roman"/>
              </a:rPr>
              <a:t>Saikia</a:t>
            </a:r>
            <a:endParaRPr dirty="0">
              <a:latin typeface="Times New Roman"/>
              <a:ea typeface="Times New Roman"/>
              <a:cs typeface="Times New Roman"/>
              <a:sym typeface="Times New Roman"/>
            </a:endParaRPr>
          </a:p>
        </p:txBody>
      </p:sp>
      <p:cxnSp>
        <p:nvCxnSpPr>
          <p:cNvPr id="84" name="Google Shape;84;p14"/>
          <p:cNvCxnSpPr/>
          <p:nvPr/>
        </p:nvCxnSpPr>
        <p:spPr>
          <a:xfrm>
            <a:off x="5548738" y="327150"/>
            <a:ext cx="0" cy="1221450"/>
          </a:xfrm>
          <a:prstGeom prst="straightConnector1">
            <a:avLst/>
          </a:prstGeom>
          <a:noFill/>
          <a:ln w="76200" cap="flat" cmpd="sng">
            <a:solidFill>
              <a:srgbClr val="6EADB0"/>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227" name="Google Shape;227;p25"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228" name="Google Shape;228;p25"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229" name="Google Shape;229;p25"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230" name="Google Shape;230;p25"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231" name="Google Shape;231;p25"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232" name="Google Shape;232;p25"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233" name="Google Shape;233;p25"/>
          <p:cNvSpPr txBox="1"/>
          <p:nvPr/>
        </p:nvSpPr>
        <p:spPr>
          <a:xfrm>
            <a:off x="1583713" y="118457"/>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Project Functionality</a:t>
            </a:r>
            <a:endParaRPr sz="2400" b="1" dirty="0">
              <a:solidFill>
                <a:srgbClr val="4E7D7E"/>
              </a:solidFill>
              <a:latin typeface="Times New Roman"/>
              <a:ea typeface="Times New Roman"/>
              <a:cs typeface="Times New Roman"/>
              <a:sym typeface="Times New Roman"/>
            </a:endParaRPr>
          </a:p>
        </p:txBody>
      </p:sp>
      <p:graphicFrame>
        <p:nvGraphicFramePr>
          <p:cNvPr id="234" name="Google Shape;234;p25"/>
          <p:cNvGraphicFramePr/>
          <p:nvPr/>
        </p:nvGraphicFramePr>
        <p:xfrm>
          <a:off x="1683475" y="1676963"/>
          <a:ext cx="10271725" cy="3764961"/>
        </p:xfrm>
        <a:graphic>
          <a:graphicData uri="http://schemas.openxmlformats.org/drawingml/2006/table">
            <a:tbl>
              <a:tblPr>
                <a:noFill/>
              </a:tblPr>
              <a:tblGrid>
                <a:gridCol w="2068738">
                  <a:extLst>
                    <a:ext uri="{9D8B030D-6E8A-4147-A177-3AD203B41FA5}">
                      <a16:colId xmlns:a16="http://schemas.microsoft.com/office/drawing/2014/main" val="20000"/>
                    </a:ext>
                  </a:extLst>
                </a:gridCol>
                <a:gridCol w="8202988">
                  <a:extLst>
                    <a:ext uri="{9D8B030D-6E8A-4147-A177-3AD203B41FA5}">
                      <a16:colId xmlns:a16="http://schemas.microsoft.com/office/drawing/2014/main" val="20001"/>
                    </a:ext>
                  </a:extLst>
                </a:gridCol>
              </a:tblGrid>
              <a:tr h="682700">
                <a:tc>
                  <a:txBody>
                    <a:bodyPr/>
                    <a:lstStyle/>
                    <a:p>
                      <a:pPr marL="0" lvl="0" indent="0" algn="l" rtl="0">
                        <a:spcBef>
                          <a:spcPts val="0"/>
                        </a:spcBef>
                        <a:spcAft>
                          <a:spcPts val="0"/>
                        </a:spcAft>
                        <a:buNone/>
                      </a:pPr>
                      <a:r>
                        <a:rPr lang="en-US" sz="2300" b="1">
                          <a:latin typeface="Times New Roman"/>
                          <a:ea typeface="Times New Roman"/>
                          <a:cs typeface="Times New Roman"/>
                          <a:sym typeface="Times New Roman"/>
                        </a:rPr>
                        <a:t>Controllability</a:t>
                      </a:r>
                      <a:endParaRPr sz="2300" b="1">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US" sz="2300" dirty="0">
                          <a:latin typeface="Times New Roman"/>
                          <a:ea typeface="Times New Roman"/>
                          <a:cs typeface="Times New Roman"/>
                          <a:sym typeface="Times New Roman"/>
                        </a:rPr>
                        <a:t>Adding identities, that must be </a:t>
                      </a:r>
                      <a:r>
                        <a:rPr lang="en-US" sz="2300" dirty="0" err="1">
                          <a:latin typeface="Times New Roman"/>
                          <a:ea typeface="Times New Roman"/>
                          <a:cs typeface="Times New Roman"/>
                          <a:sym typeface="Times New Roman"/>
                        </a:rPr>
                        <a:t>recognised</a:t>
                      </a:r>
                      <a:r>
                        <a:rPr lang="en-US" sz="2300" dirty="0">
                          <a:latin typeface="Times New Roman"/>
                          <a:ea typeface="Times New Roman"/>
                          <a:cs typeface="Times New Roman"/>
                          <a:sym typeface="Times New Roman"/>
                        </a:rPr>
                        <a:t> over the database.</a:t>
                      </a:r>
                      <a:endParaRPr sz="2300" dirty="0">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682700">
                <a:tc gridSpan="2">
                  <a:txBody>
                    <a:bodyPr/>
                    <a:lstStyle/>
                    <a:p>
                      <a:pPr marL="0" lvl="0" indent="457200" algn="l" rtl="0">
                        <a:lnSpc>
                          <a:spcPct val="150000"/>
                        </a:lnSpc>
                        <a:spcBef>
                          <a:spcPts val="0"/>
                        </a:spcBef>
                        <a:spcAft>
                          <a:spcPts val="0"/>
                        </a:spcAft>
                        <a:buNone/>
                      </a:pPr>
                      <a:r>
                        <a:rPr lang="en-US" sz="2300" dirty="0">
                          <a:latin typeface="Times New Roman"/>
                          <a:ea typeface="Times New Roman"/>
                          <a:cs typeface="Times New Roman"/>
                          <a:sym typeface="Times New Roman"/>
                        </a:rPr>
                        <a:t>Admin user of the door is able to add multiple pictures of a user in the database.</a:t>
                      </a:r>
                      <a:endParaRPr sz="2300" b="1" dirty="0">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hMerge="1">
                  <a:txBody>
                    <a:bodyPr/>
                    <a:lstStyle/>
                    <a:p>
                      <a:endParaRPr lang="en-US"/>
                    </a:p>
                  </a:txBody>
                  <a:tcPr/>
                </a:tc>
                <a:extLst>
                  <a:ext uri="{0D108BD9-81ED-4DB2-BD59-A6C34878D82A}">
                    <a16:rowId xmlns:a16="http://schemas.microsoft.com/office/drawing/2014/main" val="10001"/>
                  </a:ext>
                </a:extLst>
              </a:tr>
              <a:tr h="1058499">
                <a:tc>
                  <a:txBody>
                    <a:bodyPr/>
                    <a:lstStyle/>
                    <a:p>
                      <a:pPr marL="0" lvl="0" indent="0" algn="l" rtl="0">
                        <a:lnSpc>
                          <a:spcPct val="150000"/>
                        </a:lnSpc>
                        <a:spcBef>
                          <a:spcPts val="0"/>
                        </a:spcBef>
                        <a:spcAft>
                          <a:spcPts val="0"/>
                        </a:spcAft>
                        <a:buNone/>
                      </a:pPr>
                      <a:r>
                        <a:rPr lang="en-US" sz="2300" b="1">
                          <a:latin typeface="Times New Roman"/>
                          <a:ea typeface="Times New Roman"/>
                          <a:cs typeface="Times New Roman"/>
                          <a:sym typeface="Times New Roman"/>
                        </a:rPr>
                        <a:t>Accuracy</a:t>
                      </a:r>
                      <a:endParaRPr sz="2300" b="1">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US" sz="2300" dirty="0">
                          <a:latin typeface="Times New Roman"/>
                          <a:ea typeface="Times New Roman"/>
                          <a:cs typeface="Times New Roman"/>
                          <a:sym typeface="Times New Roman"/>
                        </a:rPr>
                        <a:t>User can be wearing various things on his face or head, with no effects on the process of recognizing.</a:t>
                      </a:r>
                      <a:endParaRPr sz="2300" dirty="0">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682700">
                <a:tc>
                  <a:txBody>
                    <a:bodyPr/>
                    <a:lstStyle/>
                    <a:p>
                      <a:pPr marL="0" lvl="0" indent="0" algn="l" rtl="0">
                        <a:lnSpc>
                          <a:spcPct val="150000"/>
                        </a:lnSpc>
                        <a:spcBef>
                          <a:spcPts val="0"/>
                        </a:spcBef>
                        <a:spcAft>
                          <a:spcPts val="0"/>
                        </a:spcAft>
                        <a:buNone/>
                      </a:pPr>
                      <a:r>
                        <a:rPr lang="en-US" sz="2300" b="1">
                          <a:latin typeface="Times New Roman"/>
                          <a:ea typeface="Times New Roman"/>
                          <a:cs typeface="Times New Roman"/>
                          <a:sym typeface="Times New Roman"/>
                        </a:rPr>
                        <a:t>Identification</a:t>
                      </a:r>
                      <a:endParaRPr sz="2300" b="1">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US" sz="2300" dirty="0">
                          <a:latin typeface="Times New Roman"/>
                          <a:ea typeface="Times New Roman"/>
                          <a:cs typeface="Times New Roman"/>
                          <a:sym typeface="Times New Roman"/>
                        </a:rPr>
                        <a:t>Verifying the users, who can be allowed to open the door at anytime.</a:t>
                      </a:r>
                      <a:endParaRPr sz="2300" dirty="0">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658363">
                <a:tc>
                  <a:txBody>
                    <a:bodyPr/>
                    <a:lstStyle/>
                    <a:p>
                      <a:pPr marL="0" lvl="0" indent="0" algn="l" rtl="0">
                        <a:lnSpc>
                          <a:spcPct val="150000"/>
                        </a:lnSpc>
                        <a:spcBef>
                          <a:spcPts val="0"/>
                        </a:spcBef>
                        <a:spcAft>
                          <a:spcPts val="0"/>
                        </a:spcAft>
                        <a:buNone/>
                      </a:pPr>
                      <a:r>
                        <a:rPr lang="en-US" sz="2300" b="1">
                          <a:latin typeface="Times New Roman"/>
                          <a:ea typeface="Times New Roman"/>
                          <a:cs typeface="Times New Roman"/>
                          <a:sym typeface="Times New Roman"/>
                        </a:rPr>
                        <a:t>Security</a:t>
                      </a:r>
                      <a:endParaRPr sz="2300" b="1">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lvl="0" indent="0" algn="l" rtl="0">
                        <a:lnSpc>
                          <a:spcPct val="150000"/>
                        </a:lnSpc>
                        <a:spcBef>
                          <a:spcPts val="0"/>
                        </a:spcBef>
                        <a:spcAft>
                          <a:spcPts val="0"/>
                        </a:spcAft>
                        <a:buNone/>
                      </a:pPr>
                      <a:r>
                        <a:rPr lang="en-US" sz="2300" dirty="0">
                          <a:latin typeface="Times New Roman"/>
                          <a:ea typeface="Times New Roman"/>
                          <a:cs typeface="Times New Roman"/>
                          <a:sym typeface="Times New Roman"/>
                        </a:rPr>
                        <a:t>Ensuring a security for users.</a:t>
                      </a:r>
                      <a:endParaRPr sz="2300" dirty="0">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35" name="Google Shape;235;p25"/>
          <p:cNvSpPr txBox="1"/>
          <p:nvPr/>
        </p:nvSpPr>
        <p:spPr>
          <a:xfrm>
            <a:off x="1459013" y="5778788"/>
            <a:ext cx="4837050" cy="462000"/>
          </a:xfrm>
          <a:prstGeom prst="rect">
            <a:avLst/>
          </a:prstGeom>
          <a:noFill/>
          <a:ln>
            <a:noFill/>
          </a:ln>
        </p:spPr>
        <p:txBody>
          <a:bodyPr spcFirstLastPara="1" wrap="square" lIns="25400" tIns="25400" rIns="25400" bIns="25400" anchor="ctr" anchorCtr="0">
            <a:noAutofit/>
          </a:bodyPr>
          <a:lstStyle/>
          <a:p>
            <a:pPr>
              <a:lnSpc>
                <a:spcPct val="204568"/>
              </a:lnSpc>
              <a:buClr>
                <a:srgbClr val="000000"/>
              </a:buClr>
              <a:buSzPts val="2933"/>
            </a:pPr>
            <a:r>
              <a:rPr lang="en-US" sz="2000" i="1" u="sng" dirty="0">
                <a:latin typeface="Times New Roman"/>
                <a:ea typeface="Times New Roman"/>
                <a:cs typeface="Times New Roman"/>
                <a:sym typeface="Times New Roman"/>
              </a:rPr>
              <a:t>Table</a:t>
            </a:r>
            <a:r>
              <a:rPr lang="en-US" sz="2000" i="1" u="sng" dirty="0">
                <a:solidFill>
                  <a:srgbClr val="000000"/>
                </a:solidFill>
                <a:latin typeface="Times New Roman"/>
                <a:ea typeface="Times New Roman"/>
                <a:cs typeface="Times New Roman"/>
                <a:sym typeface="Times New Roman"/>
              </a:rPr>
              <a:t> </a:t>
            </a:r>
            <a:r>
              <a:rPr lang="en-US" sz="2000" i="1" u="sng" dirty="0">
                <a:latin typeface="Times New Roman"/>
                <a:ea typeface="Times New Roman"/>
                <a:cs typeface="Times New Roman"/>
                <a:sym typeface="Times New Roman"/>
              </a:rPr>
              <a:t>2</a:t>
            </a:r>
            <a:r>
              <a:rPr lang="en-US" sz="2000" i="1" u="sng" dirty="0">
                <a:solidFill>
                  <a:srgbClr val="000000"/>
                </a:solidFill>
                <a:latin typeface="Times New Roman"/>
                <a:ea typeface="Times New Roman"/>
                <a:cs typeface="Times New Roman"/>
                <a:sym typeface="Times New Roman"/>
              </a:rPr>
              <a:t>:</a:t>
            </a:r>
            <a:r>
              <a:rPr lang="en-US" sz="2000" dirty="0">
                <a:solidFill>
                  <a:srgbClr val="000000"/>
                </a:solidFill>
                <a:latin typeface="Times New Roman"/>
                <a:ea typeface="Times New Roman"/>
                <a:cs typeface="Times New Roman"/>
                <a:sym typeface="Times New Roman"/>
              </a:rPr>
              <a:t> </a:t>
            </a:r>
            <a:r>
              <a:rPr lang="en-US" sz="2000" dirty="0">
                <a:latin typeface="Times New Roman"/>
                <a:ea typeface="Times New Roman"/>
                <a:cs typeface="Times New Roman"/>
                <a:sym typeface="Times New Roman"/>
              </a:rPr>
              <a:t>Project Functionality</a:t>
            </a:r>
            <a:endParaRPr sz="2000"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pic>
        <p:nvPicPr>
          <p:cNvPr id="265" name="Google Shape;265;p28"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266" name="Google Shape;266;p28"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267" name="Google Shape;267;p28"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268" name="Google Shape;268;p28"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269" name="Google Shape;269;p28"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270" name="Google Shape;270;p28"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271" name="Google Shape;271;p28"/>
          <p:cNvSpPr txBox="1"/>
          <p:nvPr/>
        </p:nvSpPr>
        <p:spPr>
          <a:xfrm>
            <a:off x="1583713" y="118457"/>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Constraints - </a:t>
            </a:r>
            <a:r>
              <a:rPr lang="en-US" sz="4800" b="1" dirty="0">
                <a:solidFill>
                  <a:srgbClr val="4E7D7E"/>
                </a:solidFill>
                <a:latin typeface="Times New Roman"/>
                <a:ea typeface="Times New Roman"/>
                <a:cs typeface="Times New Roman"/>
                <a:sym typeface="Times New Roman"/>
              </a:rPr>
              <a:t>Design</a:t>
            </a:r>
            <a:endParaRPr sz="2400" b="1" dirty="0">
              <a:solidFill>
                <a:srgbClr val="4E7D7E"/>
              </a:solidFill>
              <a:latin typeface="Times New Roman"/>
              <a:ea typeface="Times New Roman"/>
              <a:cs typeface="Times New Roman"/>
              <a:sym typeface="Times New Roman"/>
            </a:endParaRPr>
          </a:p>
        </p:txBody>
      </p:sp>
      <p:sp>
        <p:nvSpPr>
          <p:cNvPr id="272" name="Google Shape;272;p28"/>
          <p:cNvSpPr txBox="1"/>
          <p:nvPr/>
        </p:nvSpPr>
        <p:spPr>
          <a:xfrm>
            <a:off x="1745675" y="1079213"/>
            <a:ext cx="10199700" cy="5076900"/>
          </a:xfrm>
          <a:prstGeom prst="rect">
            <a:avLst/>
          </a:prstGeom>
          <a:noFill/>
          <a:ln>
            <a:noFill/>
          </a:ln>
        </p:spPr>
        <p:txBody>
          <a:bodyPr spcFirstLastPara="1" wrap="square" lIns="45713" tIns="45713" rIns="45713" bIns="45713" anchor="t" anchorCtr="0">
            <a:noAutofit/>
          </a:bodyPr>
          <a:lstStyle/>
          <a:p>
            <a:pPr marL="228600" indent="-266700">
              <a:lnSpc>
                <a:spcPct val="173846"/>
              </a:lnSpc>
              <a:buSzPts val="4800"/>
              <a:buFont typeface="Times New Roman"/>
              <a:buChar char="●"/>
            </a:pPr>
            <a:r>
              <a:rPr lang="en-US" sz="2400" dirty="0">
                <a:latin typeface="Times New Roman"/>
                <a:ea typeface="Times New Roman"/>
                <a:cs typeface="Times New Roman"/>
                <a:sym typeface="Times New Roman"/>
              </a:rPr>
              <a:t>The hardware implementation of the face recognition door is important because it will be used in many real time applications.</a:t>
            </a:r>
            <a:endParaRPr sz="2400" dirty="0">
              <a:latin typeface="Times New Roman"/>
              <a:ea typeface="Times New Roman"/>
              <a:cs typeface="Times New Roman"/>
              <a:sym typeface="Times New Roman"/>
            </a:endParaRPr>
          </a:p>
          <a:p>
            <a:pPr marL="228600" indent="-266700">
              <a:lnSpc>
                <a:spcPct val="173846"/>
              </a:lnSpc>
              <a:buSzPts val="4800"/>
              <a:buFont typeface="Times New Roman"/>
              <a:buChar char="●"/>
            </a:pPr>
            <a:r>
              <a:rPr lang="en-US" sz="2400" dirty="0">
                <a:latin typeface="Times New Roman"/>
                <a:ea typeface="Times New Roman"/>
                <a:cs typeface="Times New Roman"/>
                <a:sym typeface="Times New Roman"/>
              </a:rPr>
              <a:t>The hardware devices and software applications selected carefully to obtain the high level of quality</a:t>
            </a:r>
            <a:endParaRPr sz="2400" dirty="0">
              <a:latin typeface="Times New Roman"/>
              <a:ea typeface="Times New Roman"/>
              <a:cs typeface="Times New Roman"/>
              <a:sym typeface="Times New Roman"/>
            </a:endParaRPr>
          </a:p>
          <a:p>
            <a:pPr marL="228600" indent="-266700">
              <a:lnSpc>
                <a:spcPct val="173846"/>
              </a:lnSpc>
              <a:buSzPts val="4800"/>
              <a:buFont typeface="Times New Roman"/>
              <a:buChar char="●"/>
            </a:pPr>
            <a:r>
              <a:rPr lang="en-US" sz="2400" dirty="0">
                <a:latin typeface="Times New Roman"/>
                <a:ea typeface="Times New Roman"/>
                <a:cs typeface="Times New Roman"/>
                <a:sym typeface="Times New Roman"/>
              </a:rPr>
              <a:t>The input images that contain the recognized face need a certain pre-processing </a:t>
            </a:r>
            <a:endParaRPr sz="2400" dirty="0">
              <a:latin typeface="Times New Roman"/>
              <a:ea typeface="Times New Roman"/>
              <a:cs typeface="Times New Roman"/>
              <a:sym typeface="Times New Roman"/>
            </a:endParaRPr>
          </a:p>
          <a:p>
            <a:pPr marL="228600" indent="-266700">
              <a:lnSpc>
                <a:spcPct val="173846"/>
              </a:lnSpc>
              <a:buSzPts val="4800"/>
              <a:buFont typeface="Times New Roman"/>
              <a:buChar char="●"/>
            </a:pPr>
            <a:r>
              <a:rPr lang="en-US" sz="2400" dirty="0">
                <a:latin typeface="Times New Roman"/>
                <a:ea typeface="Times New Roman"/>
                <a:cs typeface="Times New Roman"/>
                <a:sym typeface="Times New Roman"/>
              </a:rPr>
              <a:t>In order to obtain the recognition in high level the face recognition door have only two main recognition phases:</a:t>
            </a:r>
            <a:endParaRPr sz="2400" dirty="0">
              <a:latin typeface="Times New Roman"/>
              <a:ea typeface="Times New Roman"/>
              <a:cs typeface="Times New Roman"/>
              <a:sym typeface="Times New Roman"/>
            </a:endParaRPr>
          </a:p>
          <a:p>
            <a:pPr marL="685800" lvl="2" indent="-266700">
              <a:lnSpc>
                <a:spcPct val="173846"/>
              </a:lnSpc>
              <a:buSzPts val="4800"/>
              <a:buFont typeface="Times New Roman"/>
              <a:buChar char="■"/>
            </a:pPr>
            <a:r>
              <a:rPr lang="en-US" sz="2400" dirty="0">
                <a:latin typeface="Times New Roman"/>
                <a:ea typeface="Times New Roman"/>
                <a:cs typeface="Times New Roman"/>
                <a:sym typeface="Times New Roman"/>
              </a:rPr>
              <a:t>feature identification </a:t>
            </a:r>
            <a:endParaRPr sz="2400" dirty="0">
              <a:latin typeface="Times New Roman"/>
              <a:ea typeface="Times New Roman"/>
              <a:cs typeface="Times New Roman"/>
              <a:sym typeface="Times New Roman"/>
            </a:endParaRPr>
          </a:p>
          <a:p>
            <a:pPr marL="685800" lvl="2" indent="-266700">
              <a:lnSpc>
                <a:spcPct val="173846"/>
              </a:lnSpc>
              <a:buSzPts val="4800"/>
              <a:buFont typeface="Times New Roman"/>
              <a:buChar char="■"/>
            </a:pPr>
            <a:r>
              <a:rPr lang="en-US" sz="2400" dirty="0">
                <a:latin typeface="Times New Roman"/>
                <a:ea typeface="Times New Roman"/>
                <a:cs typeface="Times New Roman"/>
                <a:sym typeface="Times New Roman"/>
              </a:rPr>
              <a:t>Feature extraction</a:t>
            </a:r>
            <a:endParaRPr sz="2400" dirty="0">
              <a:latin typeface="Times New Roman"/>
              <a:ea typeface="Times New Roman"/>
              <a:cs typeface="Times New Roman"/>
              <a:sym typeface="Times New Roman"/>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pic>
        <p:nvPicPr>
          <p:cNvPr id="314" name="Google Shape;314;p32"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315" name="Google Shape;315;p32"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316" name="Google Shape;316;p32" descr="kkk.png"/>
          <p:cNvPicPr preferRelativeResize="0"/>
          <p:nvPr/>
        </p:nvPicPr>
        <p:blipFill rotWithShape="1">
          <a:blip r:embed="rId5">
            <a:alphaModFix/>
          </a:blip>
          <a:srcRect/>
          <a:stretch/>
        </p:blipFill>
        <p:spPr>
          <a:xfrm>
            <a:off x="-974669" y="-790646"/>
            <a:ext cx="3384278" cy="2538208"/>
          </a:xfrm>
          <a:prstGeom prst="rect">
            <a:avLst/>
          </a:prstGeom>
          <a:noFill/>
          <a:ln>
            <a:noFill/>
          </a:ln>
        </p:spPr>
      </p:pic>
      <p:pic>
        <p:nvPicPr>
          <p:cNvPr id="317" name="Google Shape;317;p32"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318" name="Google Shape;318;p32"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319" name="Google Shape;319;p32"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321" name="Google Shape;321;p32"/>
          <p:cNvSpPr txBox="1"/>
          <p:nvPr/>
        </p:nvSpPr>
        <p:spPr>
          <a:xfrm>
            <a:off x="1583713" y="118457"/>
            <a:ext cx="9838050" cy="960750"/>
          </a:xfrm>
          <a:prstGeom prst="rect">
            <a:avLst/>
          </a:prstGeom>
          <a:noFill/>
          <a:ln>
            <a:noFill/>
          </a:ln>
        </p:spPr>
        <p:txBody>
          <a:bodyPr spcFirstLastPara="1" wrap="square" lIns="45713" tIns="45713" rIns="45713" bIns="45713" anchor="t" anchorCtr="0">
            <a:noAutofit/>
          </a:bodyPr>
          <a:lstStyle/>
          <a:p>
            <a:pPr algn="ctr"/>
            <a:r>
              <a:rPr lang="en-US" sz="4800" b="1">
                <a:latin typeface="Times New Roman"/>
                <a:ea typeface="Times New Roman"/>
                <a:cs typeface="Times New Roman"/>
                <a:sym typeface="Times New Roman"/>
              </a:rPr>
              <a:t>Hardware Design</a:t>
            </a:r>
            <a:endParaRPr sz="2400" b="1">
              <a:solidFill>
                <a:srgbClr val="4E7D7E"/>
              </a:solidFill>
              <a:latin typeface="Times New Roman"/>
              <a:ea typeface="Times New Roman"/>
              <a:cs typeface="Times New Roman"/>
              <a:sym typeface="Times New Roman"/>
            </a:endParaRPr>
          </a:p>
        </p:txBody>
      </p:sp>
      <p:sp>
        <p:nvSpPr>
          <p:cNvPr id="322" name="Google Shape;322;p32"/>
          <p:cNvSpPr/>
          <p:nvPr/>
        </p:nvSpPr>
        <p:spPr>
          <a:xfrm rot="5400000">
            <a:off x="8192963" y="2920500"/>
            <a:ext cx="6934650" cy="1019100"/>
          </a:xfrm>
          <a:prstGeom prst="rect">
            <a:avLst/>
          </a:prstGeom>
          <a:solidFill>
            <a:srgbClr val="6DAEB0"/>
          </a:solid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sp>
        <p:nvSpPr>
          <p:cNvPr id="323" name="Google Shape;323;p32"/>
          <p:cNvSpPr txBox="1"/>
          <p:nvPr/>
        </p:nvSpPr>
        <p:spPr>
          <a:xfrm>
            <a:off x="2094763" y="6035813"/>
            <a:ext cx="3640950" cy="423600"/>
          </a:xfrm>
          <a:prstGeom prst="rect">
            <a:avLst/>
          </a:prstGeom>
          <a:noFill/>
          <a:ln>
            <a:noFill/>
          </a:ln>
        </p:spPr>
        <p:txBody>
          <a:bodyPr spcFirstLastPara="1" wrap="square" lIns="25400" tIns="25400" rIns="25400" bIns="25400" anchor="ctr" anchorCtr="0">
            <a:noAutofit/>
          </a:bodyPr>
          <a:lstStyle/>
          <a:p>
            <a:pPr algn="ctr">
              <a:lnSpc>
                <a:spcPct val="204568"/>
              </a:lnSpc>
              <a:buClr>
                <a:srgbClr val="000000"/>
              </a:buClr>
              <a:buSzPts val="2933"/>
            </a:pPr>
            <a:r>
              <a:rPr lang="en-US" sz="2000" i="1" u="sng" dirty="0">
                <a:latin typeface="Times New Roman"/>
                <a:ea typeface="Times New Roman"/>
                <a:cs typeface="Times New Roman"/>
                <a:sym typeface="Times New Roman"/>
              </a:rPr>
              <a:t>Figure 3: </a:t>
            </a:r>
            <a:r>
              <a:rPr lang="en-US" sz="2000" dirty="0">
                <a:latin typeface="Times New Roman"/>
                <a:ea typeface="Times New Roman"/>
                <a:cs typeface="Times New Roman"/>
                <a:sym typeface="Times New Roman"/>
              </a:rPr>
              <a:t>Electrical</a:t>
            </a:r>
            <a:r>
              <a:rPr lang="en-US" sz="2000" i="1" dirty="0">
                <a:latin typeface="Times New Roman"/>
                <a:ea typeface="Times New Roman"/>
                <a:cs typeface="Times New Roman"/>
                <a:sym typeface="Times New Roman"/>
              </a:rPr>
              <a:t> </a:t>
            </a:r>
            <a:r>
              <a:rPr lang="en-US" sz="2000" dirty="0">
                <a:latin typeface="Times New Roman"/>
                <a:ea typeface="Times New Roman"/>
                <a:cs typeface="Times New Roman"/>
                <a:sym typeface="Times New Roman"/>
              </a:rPr>
              <a:t>Circuit </a:t>
            </a:r>
            <a:endParaRPr sz="2000" dirty="0"/>
          </a:p>
        </p:txBody>
      </p:sp>
      <p:pic>
        <p:nvPicPr>
          <p:cNvPr id="3" name="Picture 2">
            <a:extLst>
              <a:ext uri="{FF2B5EF4-FFF2-40B4-BE49-F238E27FC236}">
                <a16:creationId xmlns:a16="http://schemas.microsoft.com/office/drawing/2014/main" id="{C850AD55-BFE6-1841-A2B1-710EC1237E8D}"/>
              </a:ext>
            </a:extLst>
          </p:cNvPr>
          <p:cNvPicPr>
            <a:picLocks noChangeAspect="1"/>
          </p:cNvPicPr>
          <p:nvPr/>
        </p:nvPicPr>
        <p:blipFill>
          <a:blip r:embed="rId7"/>
          <a:stretch>
            <a:fillRect/>
          </a:stretch>
        </p:blipFill>
        <p:spPr>
          <a:xfrm>
            <a:off x="2476700" y="1257263"/>
            <a:ext cx="6973599" cy="3950775"/>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pic>
        <p:nvPicPr>
          <p:cNvPr id="328" name="Google Shape;328;p33"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329" name="Google Shape;329;p33"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330" name="Google Shape;330;p33"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331" name="Google Shape;331;p33"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332" name="Google Shape;332;p33"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333" name="Google Shape;333;p33"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334" name="Google Shape;334;p33"/>
          <p:cNvSpPr txBox="1"/>
          <p:nvPr/>
        </p:nvSpPr>
        <p:spPr>
          <a:xfrm>
            <a:off x="2967600" y="6160500"/>
            <a:ext cx="4314300" cy="423600"/>
          </a:xfrm>
          <a:prstGeom prst="rect">
            <a:avLst/>
          </a:prstGeom>
          <a:noFill/>
          <a:ln>
            <a:noFill/>
          </a:ln>
        </p:spPr>
        <p:txBody>
          <a:bodyPr spcFirstLastPara="1" wrap="square" lIns="25400" tIns="25400" rIns="25400" bIns="25400" anchor="ctr" anchorCtr="0">
            <a:noAutofit/>
          </a:bodyPr>
          <a:lstStyle/>
          <a:p>
            <a:pPr>
              <a:lnSpc>
                <a:spcPct val="204568"/>
              </a:lnSpc>
              <a:buClr>
                <a:srgbClr val="000000"/>
              </a:buClr>
              <a:buSzPts val="2933"/>
            </a:pPr>
            <a:r>
              <a:rPr lang="en-US" sz="2000" i="1" u="sng">
                <a:latin typeface="Times New Roman"/>
                <a:ea typeface="Times New Roman"/>
                <a:cs typeface="Times New Roman"/>
                <a:sym typeface="Times New Roman"/>
              </a:rPr>
              <a:t>Figure 6: </a:t>
            </a:r>
            <a:r>
              <a:rPr lang="en-US" sz="2000">
                <a:latin typeface="Times New Roman"/>
                <a:ea typeface="Times New Roman"/>
                <a:cs typeface="Times New Roman"/>
                <a:sym typeface="Times New Roman"/>
              </a:rPr>
              <a:t>Schematic Model  </a:t>
            </a:r>
            <a:endParaRPr sz="2000"/>
          </a:p>
        </p:txBody>
      </p:sp>
      <p:sp>
        <p:nvSpPr>
          <p:cNvPr id="335" name="Google Shape;335;p33"/>
          <p:cNvSpPr txBox="1"/>
          <p:nvPr/>
        </p:nvSpPr>
        <p:spPr>
          <a:xfrm>
            <a:off x="1583713" y="118457"/>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Hardware Schematic-Model</a:t>
            </a:r>
            <a:endParaRPr sz="2400" b="1" dirty="0">
              <a:solidFill>
                <a:srgbClr val="4E7D7E"/>
              </a:solidFill>
              <a:latin typeface="Times New Roman"/>
              <a:ea typeface="Times New Roman"/>
              <a:cs typeface="Times New Roman"/>
              <a:sym typeface="Times New Roman"/>
            </a:endParaRPr>
          </a:p>
        </p:txBody>
      </p:sp>
      <p:sp>
        <p:nvSpPr>
          <p:cNvPr id="336" name="Google Shape;336;p33"/>
          <p:cNvSpPr/>
          <p:nvPr/>
        </p:nvSpPr>
        <p:spPr>
          <a:xfrm rot="5400000">
            <a:off x="8192963" y="2920500"/>
            <a:ext cx="6934650" cy="1019100"/>
          </a:xfrm>
          <a:prstGeom prst="rect">
            <a:avLst/>
          </a:prstGeom>
          <a:solidFill>
            <a:srgbClr val="6DAEB0"/>
          </a:solid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pic>
        <p:nvPicPr>
          <p:cNvPr id="8" name="Picture 7">
            <a:extLst>
              <a:ext uri="{FF2B5EF4-FFF2-40B4-BE49-F238E27FC236}">
                <a16:creationId xmlns:a16="http://schemas.microsoft.com/office/drawing/2014/main" id="{496A51C2-854B-9A48-8183-194B0894697E}"/>
              </a:ext>
            </a:extLst>
          </p:cNvPr>
          <p:cNvPicPr>
            <a:picLocks noChangeAspect="1"/>
          </p:cNvPicPr>
          <p:nvPr/>
        </p:nvPicPr>
        <p:blipFill>
          <a:blip r:embed="rId7"/>
          <a:stretch>
            <a:fillRect/>
          </a:stretch>
        </p:blipFill>
        <p:spPr>
          <a:xfrm>
            <a:off x="3119774" y="1441114"/>
            <a:ext cx="6185999" cy="3806768"/>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pic>
        <p:nvPicPr>
          <p:cNvPr id="342" name="Google Shape;342;p34"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343" name="Google Shape;343;p34"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344" name="Google Shape;344;p34"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345" name="Google Shape;345;p34"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346" name="Google Shape;346;p34"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347" name="Google Shape;347;p34"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348" name="Google Shape;348;p34"/>
          <p:cNvSpPr txBox="1"/>
          <p:nvPr/>
        </p:nvSpPr>
        <p:spPr>
          <a:xfrm>
            <a:off x="1708400" y="1354450"/>
            <a:ext cx="8067300" cy="5071050"/>
          </a:xfrm>
          <a:prstGeom prst="rect">
            <a:avLst/>
          </a:prstGeom>
          <a:noFill/>
          <a:ln>
            <a:noFill/>
          </a:ln>
        </p:spPr>
        <p:txBody>
          <a:bodyPr spcFirstLastPara="1" wrap="square" lIns="25400" tIns="25400" rIns="25400" bIns="25400" anchor="ctr" anchorCtr="0">
            <a:noAutofit/>
          </a:bodyPr>
          <a:lstStyle/>
          <a:p>
            <a:pPr marL="228600" indent="-257175">
              <a:lnSpc>
                <a:spcPct val="173846"/>
              </a:lnSpc>
              <a:buSzPts val="4500"/>
              <a:buFont typeface="Times New Roman"/>
              <a:buChar char="●"/>
            </a:pPr>
            <a:r>
              <a:rPr lang="en-US" sz="2250" dirty="0">
                <a:latin typeface="Times New Roman"/>
                <a:ea typeface="Times New Roman"/>
                <a:cs typeface="Times New Roman"/>
                <a:sym typeface="Times New Roman"/>
              </a:rPr>
              <a:t>Raspberry Pi 4 Model B has 4GB RAM</a:t>
            </a:r>
          </a:p>
          <a:p>
            <a:pPr marL="228600" indent="-257175">
              <a:lnSpc>
                <a:spcPct val="173846"/>
              </a:lnSpc>
              <a:buSzPts val="4500"/>
              <a:buFont typeface="Times New Roman"/>
              <a:buChar char="●"/>
            </a:pPr>
            <a:r>
              <a:rPr lang="en-IN" sz="2250" dirty="0">
                <a:latin typeface="Times New Roman"/>
                <a:cs typeface="Times New Roman"/>
              </a:rPr>
              <a:t>A high-performance 64-bit quad-core processor</a:t>
            </a:r>
          </a:p>
          <a:p>
            <a:pPr marL="228600" indent="-257175">
              <a:lnSpc>
                <a:spcPct val="173846"/>
              </a:lnSpc>
              <a:buSzPts val="4500"/>
              <a:buFont typeface="Times New Roman"/>
              <a:buChar char="●"/>
            </a:pPr>
            <a:r>
              <a:rPr lang="en-IN" sz="2250" dirty="0">
                <a:latin typeface="Times New Roman"/>
                <a:cs typeface="Times New Roman"/>
              </a:rPr>
              <a:t>Hardware video decoding up to 4Kp60</a:t>
            </a:r>
          </a:p>
          <a:p>
            <a:pPr marL="228600" indent="-257175">
              <a:lnSpc>
                <a:spcPct val="173846"/>
              </a:lnSpc>
              <a:buSzPts val="4500"/>
              <a:buFont typeface="Times New Roman"/>
              <a:buChar char="●"/>
            </a:pPr>
            <a:r>
              <a:rPr lang="en-IN" sz="2250" dirty="0">
                <a:latin typeface="Times New Roman"/>
                <a:cs typeface="Times New Roman"/>
              </a:rPr>
              <a:t>A connection to the dual-band wireless local area network 2.4/5.0 GHz</a:t>
            </a:r>
          </a:p>
          <a:p>
            <a:pPr marL="228600" indent="-257175">
              <a:lnSpc>
                <a:spcPct val="173846"/>
              </a:lnSpc>
              <a:buSzPts val="4500"/>
              <a:buFont typeface="Times New Roman"/>
              <a:buChar char="●"/>
            </a:pPr>
            <a:r>
              <a:rPr lang="en-IN" sz="2250" dirty="0">
                <a:latin typeface="Times New Roman"/>
                <a:cs typeface="Times New Roman"/>
              </a:rPr>
              <a:t>Bluetooth 5.0 / Gigabit Ethernet / USB 3.0 / PoE features (via a separate HAT PoE add-on module)</a:t>
            </a:r>
            <a:br>
              <a:rPr lang="en-IN" sz="2250" dirty="0">
                <a:latin typeface="Times New Roman"/>
                <a:cs typeface="Times New Roman"/>
              </a:rPr>
            </a:br>
            <a:endParaRPr sz="2250" dirty="0">
              <a:latin typeface="Times New Roman"/>
              <a:cs typeface="Times New Roman"/>
              <a:sym typeface="Times New Roman"/>
            </a:endParaRPr>
          </a:p>
        </p:txBody>
      </p:sp>
      <p:sp>
        <p:nvSpPr>
          <p:cNvPr id="349" name="Google Shape;349;p34"/>
          <p:cNvSpPr txBox="1"/>
          <p:nvPr/>
        </p:nvSpPr>
        <p:spPr>
          <a:xfrm>
            <a:off x="1381102" y="315830"/>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Raspberry Pi 4 Model B</a:t>
            </a:r>
            <a:endParaRPr sz="2400" b="1" dirty="0">
              <a:solidFill>
                <a:srgbClr val="4E7D7E"/>
              </a:solidFill>
              <a:latin typeface="Times New Roman"/>
              <a:ea typeface="Times New Roman"/>
              <a:cs typeface="Times New Roman"/>
              <a:sym typeface="Times New Roman"/>
            </a:endParaRPr>
          </a:p>
        </p:txBody>
      </p:sp>
      <p:pic>
        <p:nvPicPr>
          <p:cNvPr id="350" name="Google Shape;350;p34"/>
          <p:cNvPicPr preferRelativeResize="0"/>
          <p:nvPr/>
        </p:nvPicPr>
        <p:blipFill>
          <a:blip r:embed="rId7">
            <a:alphaModFix/>
          </a:blip>
          <a:stretch>
            <a:fillRect/>
          </a:stretch>
        </p:blipFill>
        <p:spPr>
          <a:xfrm>
            <a:off x="8382351" y="1042223"/>
            <a:ext cx="3507650" cy="2302275"/>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pic>
        <p:nvPicPr>
          <p:cNvPr id="515" name="Google Shape;515;p47"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516" name="Google Shape;516;p47"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517" name="Google Shape;517;p47"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518" name="Google Shape;518;p47"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519" name="Google Shape;519;p47"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520" name="Google Shape;520;p47"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521" name="Google Shape;521;p47"/>
          <p:cNvSpPr txBox="1"/>
          <p:nvPr/>
        </p:nvSpPr>
        <p:spPr>
          <a:xfrm>
            <a:off x="1583717" y="1164838"/>
            <a:ext cx="10221000" cy="4795800"/>
          </a:xfrm>
          <a:prstGeom prst="rect">
            <a:avLst/>
          </a:prstGeom>
          <a:noFill/>
          <a:ln>
            <a:noFill/>
          </a:ln>
        </p:spPr>
        <p:txBody>
          <a:bodyPr spcFirstLastPara="1" wrap="square" lIns="25400" tIns="25400" rIns="25400" bIns="25400" anchor="ctr" anchorCtr="0">
            <a:noAutofit/>
          </a:bodyPr>
          <a:lstStyle/>
          <a:p>
            <a:pPr marL="228600" indent="-266700">
              <a:lnSpc>
                <a:spcPct val="150000"/>
              </a:lnSpc>
              <a:buSzPts val="4800"/>
              <a:buFont typeface="Times New Roman"/>
              <a:buChar char="●"/>
            </a:pPr>
            <a:r>
              <a:rPr lang="en-US" sz="2400" dirty="0">
                <a:latin typeface="Times New Roman"/>
                <a:ea typeface="Times New Roman"/>
                <a:cs typeface="Times New Roman"/>
                <a:sym typeface="Times New Roman"/>
              </a:rPr>
              <a:t>The team members have faced some challenges during working on the project but  there is no project that works perfectly without any challenges and difficulties while working on it.</a:t>
            </a:r>
            <a:endParaRPr sz="2400" dirty="0">
              <a:latin typeface="Times New Roman"/>
              <a:ea typeface="Times New Roman"/>
              <a:cs typeface="Times New Roman"/>
              <a:sym typeface="Times New Roman"/>
            </a:endParaRPr>
          </a:p>
          <a:p>
            <a:pPr marL="457200" indent="-273050">
              <a:lnSpc>
                <a:spcPct val="150000"/>
              </a:lnSpc>
              <a:buSzPts val="5000"/>
              <a:buFont typeface="Times New Roman"/>
              <a:buChar char="●"/>
            </a:pPr>
            <a:r>
              <a:rPr lang="en-US" sz="2400" b="1" dirty="0">
                <a:latin typeface="Times New Roman"/>
                <a:ea typeface="Times New Roman"/>
                <a:cs typeface="Times New Roman"/>
                <a:sym typeface="Times New Roman"/>
              </a:rPr>
              <a:t>Challenges and difficulties</a:t>
            </a:r>
            <a:endParaRPr sz="2500" b="1" dirty="0">
              <a:latin typeface="Times New Roman"/>
              <a:ea typeface="Times New Roman"/>
              <a:cs typeface="Times New Roman"/>
              <a:sym typeface="Times New Roman"/>
            </a:endParaRPr>
          </a:p>
          <a:p>
            <a:pPr marL="685800" lvl="1" indent="-273050">
              <a:lnSpc>
                <a:spcPct val="173846"/>
              </a:lnSpc>
              <a:buSzPts val="5000"/>
              <a:buFont typeface="Times New Roman"/>
              <a:buChar char="○"/>
            </a:pPr>
            <a:r>
              <a:rPr lang="en-US" sz="2500" dirty="0">
                <a:latin typeface="Times New Roman"/>
                <a:ea typeface="Times New Roman"/>
                <a:cs typeface="Times New Roman"/>
                <a:sym typeface="Times New Roman"/>
              </a:rPr>
              <a:t>SD Card</a:t>
            </a:r>
            <a:r>
              <a:rPr lang="en-US" sz="2400" dirty="0">
                <a:latin typeface="Times New Roman"/>
                <a:ea typeface="Times New Roman"/>
                <a:cs typeface="Times New Roman"/>
                <a:sym typeface="Times New Roman"/>
              </a:rPr>
              <a:t>. </a:t>
            </a:r>
            <a:endParaRPr sz="2400" dirty="0">
              <a:latin typeface="Times New Roman"/>
              <a:ea typeface="Times New Roman"/>
              <a:cs typeface="Times New Roman"/>
              <a:sym typeface="Times New Roman"/>
            </a:endParaRPr>
          </a:p>
          <a:p>
            <a:pPr marL="685800" lvl="1" indent="-266700">
              <a:lnSpc>
                <a:spcPct val="150000"/>
              </a:lnSpc>
              <a:buSzPts val="4800"/>
              <a:buFont typeface="Times New Roman"/>
              <a:buChar char="○"/>
            </a:pPr>
            <a:r>
              <a:rPr lang="en-US" sz="2400" dirty="0">
                <a:latin typeface="Times New Roman"/>
                <a:ea typeface="Times New Roman"/>
                <a:cs typeface="Times New Roman"/>
                <a:sym typeface="Times New Roman"/>
              </a:rPr>
              <a:t>Raspberry pi.</a:t>
            </a:r>
            <a:endParaRPr sz="2400" dirty="0">
              <a:latin typeface="Times New Roman"/>
              <a:ea typeface="Times New Roman"/>
              <a:cs typeface="Times New Roman"/>
              <a:sym typeface="Times New Roman"/>
            </a:endParaRPr>
          </a:p>
          <a:p>
            <a:pPr marL="685800" lvl="1" indent="-266700">
              <a:lnSpc>
                <a:spcPct val="150000"/>
              </a:lnSpc>
              <a:buSzPts val="4800"/>
              <a:buFont typeface="Times New Roman"/>
              <a:buChar char="○"/>
            </a:pPr>
            <a:r>
              <a:rPr lang="en-US" sz="2400" dirty="0">
                <a:latin typeface="Times New Roman"/>
                <a:ea typeface="Times New Roman"/>
                <a:cs typeface="Times New Roman"/>
                <a:sym typeface="Times New Roman"/>
              </a:rPr>
              <a:t> Software worked perfectly, then it stopped working.</a:t>
            </a:r>
            <a:endParaRPr sz="2400" dirty="0">
              <a:latin typeface="Times New Roman"/>
              <a:ea typeface="Times New Roman"/>
              <a:cs typeface="Times New Roman"/>
              <a:sym typeface="Times New Roman"/>
            </a:endParaRPr>
          </a:p>
          <a:p>
            <a:pPr marL="685800" lvl="1" indent="-266700">
              <a:lnSpc>
                <a:spcPct val="150000"/>
              </a:lnSpc>
              <a:buSzPts val="4800"/>
              <a:buFont typeface="Times New Roman"/>
              <a:buChar char="○"/>
            </a:pPr>
            <a:r>
              <a:rPr lang="en-US" sz="2400" dirty="0">
                <a:latin typeface="Times New Roman"/>
                <a:ea typeface="Times New Roman"/>
                <a:cs typeface="Times New Roman"/>
                <a:sym typeface="Times New Roman"/>
              </a:rPr>
              <a:t>Camera not being able to detect.</a:t>
            </a:r>
            <a:endParaRPr sz="2400" dirty="0">
              <a:latin typeface="Times New Roman"/>
              <a:ea typeface="Times New Roman"/>
              <a:cs typeface="Times New Roman"/>
              <a:sym typeface="Times New Roman"/>
            </a:endParaRPr>
          </a:p>
          <a:p>
            <a:pPr marL="457200">
              <a:lnSpc>
                <a:spcPct val="150000"/>
              </a:lnSpc>
            </a:pPr>
            <a:endParaRPr sz="2400" b="1" dirty="0">
              <a:latin typeface="Times New Roman"/>
              <a:ea typeface="Times New Roman"/>
              <a:cs typeface="Times New Roman"/>
              <a:sym typeface="Times New Roman"/>
            </a:endParaRPr>
          </a:p>
          <a:p>
            <a:pPr marL="457200">
              <a:lnSpc>
                <a:spcPct val="150000"/>
              </a:lnSpc>
            </a:pPr>
            <a:endParaRPr sz="2400" b="1" dirty="0">
              <a:latin typeface="Times New Roman"/>
              <a:ea typeface="Times New Roman"/>
              <a:cs typeface="Times New Roman"/>
              <a:sym typeface="Times New Roman"/>
            </a:endParaRPr>
          </a:p>
        </p:txBody>
      </p:sp>
      <p:sp>
        <p:nvSpPr>
          <p:cNvPr id="522" name="Google Shape;522;p47"/>
          <p:cNvSpPr txBox="1"/>
          <p:nvPr/>
        </p:nvSpPr>
        <p:spPr>
          <a:xfrm>
            <a:off x="1583713" y="118457"/>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Difficulties</a:t>
            </a:r>
            <a:endParaRPr sz="2400" b="1" dirty="0">
              <a:solidFill>
                <a:srgbClr val="4E7D7E"/>
              </a:solidFill>
              <a:latin typeface="Times New Roman"/>
              <a:ea typeface="Times New Roman"/>
              <a:cs typeface="Times New Roman"/>
              <a:sym typeface="Times New Roman"/>
            </a:endParaRPr>
          </a:p>
        </p:txBody>
      </p:sp>
      <p:pic>
        <p:nvPicPr>
          <p:cNvPr id="523" name="Google Shape;523;p47"/>
          <p:cNvPicPr preferRelativeResize="0"/>
          <p:nvPr/>
        </p:nvPicPr>
        <p:blipFill>
          <a:blip r:embed="rId7">
            <a:alphaModFix/>
          </a:blip>
          <a:stretch>
            <a:fillRect/>
          </a:stretch>
        </p:blipFill>
        <p:spPr>
          <a:xfrm>
            <a:off x="8221850" y="4705675"/>
            <a:ext cx="3384275" cy="1692138"/>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14"/>
        <p:cNvGrpSpPr/>
        <p:nvPr/>
      </p:nvGrpSpPr>
      <p:grpSpPr>
        <a:xfrm>
          <a:off x="0" y="0"/>
          <a:ext cx="0" cy="0"/>
          <a:chOff x="0" y="0"/>
          <a:chExt cx="0" cy="0"/>
        </a:xfrm>
      </p:grpSpPr>
      <p:pic>
        <p:nvPicPr>
          <p:cNvPr id="11" name="Object 1" descr="preencoded.png">
            <a:extLst>
              <a:ext uri="{FF2B5EF4-FFF2-40B4-BE49-F238E27FC236}">
                <a16:creationId xmlns:a16="http://schemas.microsoft.com/office/drawing/2014/main" id="{E7714641-E51E-3245-86FF-7F76FF9DC096}"/>
              </a:ext>
              <a:ext uri="{D0F77BAF-A345-4BC9-A38F-E579F10BA96E}">
                <a16:creationId xmlns:a16="http://schemas.microsoft.com/office/drawing/2010/main" xmlns:vt="http://schemas.openxmlformats.org/officeDocument/2006/docPropsVTypes" xmlns:ns1="http://schemas.openxmlformats.org/officeDocument/2006/extended-properties" xmlns:cs="http://schemas.microsoft.com/office/drawing/2012/chartStyle" xmlns:c="http://schemas.openxmlformats.org/drawingml/2006/chart" xmlns="" id="{E025E188-DAAE-4C5D-B42B-A9FC2831D40D}"/>
              </a:ext>
            </a:extLst>
          </p:cNvPr>
          <p:cNvPicPr>
            <a:picLocks noChangeAspect="1"/>
          </p:cNvPicPr>
          <p:nvPr/>
        </p:nvPicPr>
        <p:blipFill rotWithShape="1">
          <a:blip r:embed="rId3"/>
          <a:srcRect t="30094" r="11893" b="50179"/>
          <a:stretch/>
        </p:blipFill>
        <p:spPr>
          <a:xfrm>
            <a:off x="387284" y="1312381"/>
            <a:ext cx="11458067" cy="1443038"/>
          </a:xfrm>
          <a:prstGeom prst="rect">
            <a:avLst/>
          </a:prstGeom>
          <a:noFill/>
          <a:ln w="28575" cap="flat">
            <a:noFill/>
            <a:prstDash val="solid"/>
            <a:round/>
          </a:ln>
        </p:spPr>
      </p:pic>
      <p:pic>
        <p:nvPicPr>
          <p:cNvPr id="515" name="Google Shape;515;p47" descr="yellow.png"/>
          <p:cNvPicPr preferRelativeResize="0"/>
          <p:nvPr/>
        </p:nvPicPr>
        <p:blipFill rotWithShape="1">
          <a:blip r:embed="rId4">
            <a:alphaModFix/>
          </a:blip>
          <a:srcRect/>
          <a:stretch/>
        </p:blipFill>
        <p:spPr>
          <a:xfrm>
            <a:off x="-1226778" y="-1006382"/>
            <a:ext cx="3888495" cy="2916372"/>
          </a:xfrm>
          <a:prstGeom prst="rect">
            <a:avLst/>
          </a:prstGeom>
          <a:noFill/>
          <a:ln>
            <a:noFill/>
          </a:ln>
        </p:spPr>
      </p:pic>
      <p:pic>
        <p:nvPicPr>
          <p:cNvPr id="516" name="Google Shape;516;p47" descr="blue.png"/>
          <p:cNvPicPr preferRelativeResize="0"/>
          <p:nvPr/>
        </p:nvPicPr>
        <p:blipFill rotWithShape="1">
          <a:blip r:embed="rId5">
            <a:alphaModFix/>
          </a:blip>
          <a:srcRect/>
          <a:stretch/>
        </p:blipFill>
        <p:spPr>
          <a:xfrm>
            <a:off x="-1411795" y="428127"/>
            <a:ext cx="3888495" cy="2916372"/>
          </a:xfrm>
          <a:prstGeom prst="rect">
            <a:avLst/>
          </a:prstGeom>
          <a:noFill/>
          <a:ln>
            <a:noFill/>
          </a:ln>
        </p:spPr>
      </p:pic>
      <p:pic>
        <p:nvPicPr>
          <p:cNvPr id="517" name="Google Shape;517;p47" descr="kkk.png"/>
          <p:cNvPicPr preferRelativeResize="0"/>
          <p:nvPr/>
        </p:nvPicPr>
        <p:blipFill rotWithShape="1">
          <a:blip r:embed="rId6">
            <a:alphaModFix/>
          </a:blip>
          <a:srcRect/>
          <a:stretch/>
        </p:blipFill>
        <p:spPr>
          <a:xfrm>
            <a:off x="-1159686" y="-861243"/>
            <a:ext cx="3384278" cy="2538208"/>
          </a:xfrm>
          <a:prstGeom prst="rect">
            <a:avLst/>
          </a:prstGeom>
          <a:noFill/>
          <a:ln>
            <a:noFill/>
          </a:ln>
        </p:spPr>
      </p:pic>
      <p:pic>
        <p:nvPicPr>
          <p:cNvPr id="518" name="Google Shape;518;p47" descr="gary.png"/>
          <p:cNvPicPr preferRelativeResize="0"/>
          <p:nvPr/>
        </p:nvPicPr>
        <p:blipFill rotWithShape="1">
          <a:blip r:embed="rId7">
            <a:alphaModFix/>
          </a:blip>
          <a:srcRect/>
          <a:stretch/>
        </p:blipFill>
        <p:spPr>
          <a:xfrm rot="-2777932">
            <a:off x="-1555383" y="2009046"/>
            <a:ext cx="3786547" cy="2839910"/>
          </a:xfrm>
          <a:prstGeom prst="rect">
            <a:avLst/>
          </a:prstGeom>
          <a:noFill/>
          <a:ln>
            <a:noFill/>
          </a:ln>
        </p:spPr>
      </p:pic>
      <p:pic>
        <p:nvPicPr>
          <p:cNvPr id="519" name="Google Shape;519;p47" descr="kkk.png"/>
          <p:cNvPicPr preferRelativeResize="0"/>
          <p:nvPr/>
        </p:nvPicPr>
        <p:blipFill rotWithShape="1">
          <a:blip r:embed="rId6">
            <a:alphaModFix/>
          </a:blip>
          <a:srcRect/>
          <a:stretch/>
        </p:blipFill>
        <p:spPr>
          <a:xfrm rot="2512963">
            <a:off x="-974668" y="768166"/>
            <a:ext cx="3384277" cy="2538207"/>
          </a:xfrm>
          <a:prstGeom prst="rect">
            <a:avLst/>
          </a:prstGeom>
          <a:noFill/>
          <a:ln>
            <a:noFill/>
          </a:ln>
        </p:spPr>
      </p:pic>
      <p:pic>
        <p:nvPicPr>
          <p:cNvPr id="520" name="Google Shape;520;p47" descr="kkk.png"/>
          <p:cNvPicPr preferRelativeResize="0"/>
          <p:nvPr/>
        </p:nvPicPr>
        <p:blipFill rotWithShape="1">
          <a:blip r:embed="rId6">
            <a:alphaModFix/>
          </a:blip>
          <a:srcRect/>
          <a:stretch/>
        </p:blipFill>
        <p:spPr>
          <a:xfrm rot="2512963">
            <a:off x="-1565317" y="2159896"/>
            <a:ext cx="3384277" cy="2538207"/>
          </a:xfrm>
          <a:prstGeom prst="rect">
            <a:avLst/>
          </a:prstGeom>
          <a:noFill/>
          <a:ln>
            <a:noFill/>
          </a:ln>
        </p:spPr>
      </p:pic>
      <p:sp>
        <p:nvSpPr>
          <p:cNvPr id="521" name="Google Shape;521;p47"/>
          <p:cNvSpPr txBox="1"/>
          <p:nvPr/>
        </p:nvSpPr>
        <p:spPr>
          <a:xfrm>
            <a:off x="1583717" y="1312381"/>
            <a:ext cx="10221000" cy="4795800"/>
          </a:xfrm>
          <a:prstGeom prst="rect">
            <a:avLst/>
          </a:prstGeom>
          <a:noFill/>
          <a:ln>
            <a:noFill/>
          </a:ln>
        </p:spPr>
        <p:txBody>
          <a:bodyPr spcFirstLastPara="1" wrap="square" lIns="25400" tIns="25400" rIns="25400" bIns="25400" anchor="ctr" anchorCtr="0">
            <a:noAutofit/>
          </a:bodyPr>
          <a:lstStyle/>
          <a:p>
            <a:pPr>
              <a:lnSpc>
                <a:spcPct val="110000"/>
              </a:lnSpc>
              <a:defRPr lang="en-US" sz="1400" dirty="0"/>
            </a:pPr>
            <a:r>
              <a:rPr lang="en-US" sz="2500" dirty="0">
                <a:latin typeface="Times New Roman"/>
                <a:cs typeface="Times New Roman"/>
              </a:rPr>
              <a:t>We were able to recognize an object using </a:t>
            </a:r>
            <a:r>
              <a:rPr lang="en-US" sz="2500" dirty="0" err="1">
                <a:latin typeface="Times New Roman"/>
                <a:cs typeface="Times New Roman"/>
              </a:rPr>
              <a:t>OpenCv</a:t>
            </a:r>
            <a:r>
              <a:rPr lang="en-US" sz="2500" dirty="0">
                <a:latin typeface="Times New Roman"/>
                <a:cs typeface="Times New Roman"/>
              </a:rPr>
              <a:t> and python on Raspberry pi OS and open and close a physical door(lock). The algorithm is limited by different lighting and camera conditions. Also the algorithm need ample training sets to identify an object with precision.</a:t>
            </a:r>
          </a:p>
        </p:txBody>
      </p:sp>
      <p:sp>
        <p:nvSpPr>
          <p:cNvPr id="522" name="Google Shape;522;p47"/>
          <p:cNvSpPr txBox="1"/>
          <p:nvPr/>
        </p:nvSpPr>
        <p:spPr>
          <a:xfrm>
            <a:off x="1583717" y="199912"/>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cs typeface="Times New Roman"/>
                <a:sym typeface="Times New Roman"/>
              </a:rPr>
              <a:t>Conclusion</a:t>
            </a:r>
            <a:endParaRPr sz="4800" b="1" dirty="0">
              <a:latin typeface="Times New Roman"/>
              <a:cs typeface="Times New Roman"/>
              <a:sym typeface="Times New Roman"/>
            </a:endParaRPr>
          </a:p>
        </p:txBody>
      </p:sp>
      <p:pic>
        <p:nvPicPr>
          <p:cNvPr id="12" name="Google Shape;517;p47" descr="kkk.png">
            <a:extLst>
              <a:ext uri="{FF2B5EF4-FFF2-40B4-BE49-F238E27FC236}">
                <a16:creationId xmlns:a16="http://schemas.microsoft.com/office/drawing/2014/main" id="{08C55D19-44A4-554D-9433-5A396371FD5E}"/>
              </a:ext>
            </a:extLst>
          </p:cNvPr>
          <p:cNvPicPr preferRelativeResize="0"/>
          <p:nvPr/>
        </p:nvPicPr>
        <p:blipFill rotWithShape="1">
          <a:blip r:embed="rId6">
            <a:alphaModFix/>
          </a:blip>
          <a:srcRect/>
          <a:stretch/>
        </p:blipFill>
        <p:spPr>
          <a:xfrm>
            <a:off x="-1159687" y="-843065"/>
            <a:ext cx="3384278" cy="2538208"/>
          </a:xfrm>
          <a:prstGeom prst="rect">
            <a:avLst/>
          </a:prstGeom>
          <a:noFill/>
          <a:ln>
            <a:noFill/>
          </a:ln>
        </p:spPr>
      </p:pic>
    </p:spTree>
    <p:extLst>
      <p:ext uri="{BB962C8B-B14F-4D97-AF65-F5344CB8AC3E}">
        <p14:creationId xmlns:p14="http://schemas.microsoft.com/office/powerpoint/2010/main" val="3108613896"/>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pic>
        <p:nvPicPr>
          <p:cNvPr id="528" name="Google Shape;528;p48"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529" name="Google Shape;529;p48"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530" name="Google Shape;530;p48"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531" name="Google Shape;531;p48"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532" name="Google Shape;532;p48"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533" name="Google Shape;533;p48"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534" name="Google Shape;534;p48"/>
          <p:cNvSpPr txBox="1"/>
          <p:nvPr/>
        </p:nvSpPr>
        <p:spPr>
          <a:xfrm>
            <a:off x="1583713" y="1164838"/>
            <a:ext cx="9189600" cy="4795800"/>
          </a:xfrm>
          <a:prstGeom prst="rect">
            <a:avLst/>
          </a:prstGeom>
          <a:noFill/>
          <a:ln>
            <a:noFill/>
          </a:ln>
        </p:spPr>
        <p:txBody>
          <a:bodyPr spcFirstLastPara="1" wrap="square" lIns="25400" tIns="25400" rIns="25400" bIns="25400" anchor="ctr" anchorCtr="0">
            <a:noAutofit/>
          </a:bodyPr>
          <a:lstStyle/>
          <a:p>
            <a:pPr algn="just">
              <a:lnSpc>
                <a:spcPct val="150000"/>
              </a:lnSpc>
            </a:pPr>
            <a:r>
              <a:rPr lang="en-US" sz="2500" dirty="0">
                <a:latin typeface="Times New Roman"/>
                <a:ea typeface="Times New Roman"/>
                <a:cs typeface="Times New Roman"/>
                <a:sym typeface="Times New Roman"/>
              </a:rPr>
              <a:t>Since the project idea is mainly about security and safety, the sector of use and application was ideally selected for the following areas:</a:t>
            </a:r>
            <a:endParaRPr sz="2500" dirty="0">
              <a:latin typeface="Times New Roman"/>
              <a:ea typeface="Times New Roman"/>
              <a:cs typeface="Times New Roman"/>
              <a:sym typeface="Times New Roman"/>
            </a:endParaRPr>
          </a:p>
          <a:p>
            <a:pPr algn="just">
              <a:lnSpc>
                <a:spcPct val="150000"/>
              </a:lnSpc>
            </a:pPr>
            <a:endParaRPr sz="2500" dirty="0">
              <a:latin typeface="Times New Roman"/>
              <a:ea typeface="Times New Roman"/>
              <a:cs typeface="Times New Roman"/>
              <a:sym typeface="Times New Roman"/>
            </a:endParaRPr>
          </a:p>
          <a:p>
            <a:pPr algn="just">
              <a:lnSpc>
                <a:spcPct val="150000"/>
              </a:lnSpc>
            </a:pPr>
            <a:r>
              <a:rPr lang="en-US" sz="2500" dirty="0">
                <a:latin typeface="Times New Roman"/>
                <a:ea typeface="Times New Roman"/>
                <a:cs typeface="Times New Roman"/>
                <a:sym typeface="Times New Roman"/>
              </a:rPr>
              <a:t>House, prison, mall or Shop, hospital, university, company, library, and lockers.</a:t>
            </a:r>
            <a:endParaRPr sz="2500" dirty="0">
              <a:latin typeface="Times New Roman"/>
              <a:ea typeface="Times New Roman"/>
              <a:cs typeface="Times New Roman"/>
              <a:sym typeface="Times New Roman"/>
            </a:endParaRPr>
          </a:p>
        </p:txBody>
      </p:sp>
      <p:sp>
        <p:nvSpPr>
          <p:cNvPr id="535" name="Google Shape;535;p48"/>
          <p:cNvSpPr txBox="1"/>
          <p:nvPr/>
        </p:nvSpPr>
        <p:spPr>
          <a:xfrm>
            <a:off x="1583713" y="393694"/>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Applications</a:t>
            </a:r>
            <a:endParaRPr sz="2400" b="1" dirty="0">
              <a:solidFill>
                <a:srgbClr val="4E7D7E"/>
              </a:solidFill>
              <a:latin typeface="Times New Roman"/>
              <a:ea typeface="Times New Roman"/>
              <a:cs typeface="Times New Roman"/>
              <a:sym typeface="Times New Roman"/>
            </a:endParaRPr>
          </a:p>
        </p:txBody>
      </p:sp>
      <p:sp>
        <p:nvSpPr>
          <p:cNvPr id="536" name="Google Shape;536;p48"/>
          <p:cNvSpPr/>
          <p:nvPr/>
        </p:nvSpPr>
        <p:spPr>
          <a:xfrm rot="5400000">
            <a:off x="8192963" y="2920500"/>
            <a:ext cx="6934650" cy="1019100"/>
          </a:xfrm>
          <a:prstGeom prst="rect">
            <a:avLst/>
          </a:prstGeom>
          <a:solidFill>
            <a:srgbClr val="6DAEB0"/>
          </a:solid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pic>
        <p:nvPicPr>
          <p:cNvPr id="541" name="Google Shape;541;p49"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542" name="Google Shape;542;p49"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543" name="Google Shape;543;p49"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544" name="Google Shape;544;p49"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545" name="Google Shape;545;p49"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546" name="Google Shape;546;p49"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547" name="Google Shape;547;p49"/>
          <p:cNvSpPr txBox="1"/>
          <p:nvPr/>
        </p:nvSpPr>
        <p:spPr>
          <a:xfrm>
            <a:off x="1583713" y="1354450"/>
            <a:ext cx="9438900" cy="4812750"/>
          </a:xfrm>
          <a:prstGeom prst="rect">
            <a:avLst/>
          </a:prstGeom>
          <a:noFill/>
          <a:ln>
            <a:noFill/>
          </a:ln>
        </p:spPr>
        <p:txBody>
          <a:bodyPr spcFirstLastPara="1" wrap="square" lIns="25400" tIns="25400" rIns="25400" bIns="25400" anchor="ctr" anchorCtr="0">
            <a:noAutofit/>
          </a:bodyPr>
          <a:lstStyle/>
          <a:p>
            <a:pPr marL="228600" indent="-273050">
              <a:lnSpc>
                <a:spcPct val="150000"/>
              </a:lnSpc>
              <a:buSzPts val="5000"/>
              <a:buFont typeface="Times New Roman"/>
              <a:buChar char="●"/>
            </a:pPr>
            <a:r>
              <a:rPr lang="en-US" sz="2500" dirty="0">
                <a:latin typeface="Times New Roman"/>
                <a:ea typeface="Times New Roman"/>
                <a:cs typeface="Times New Roman"/>
                <a:sym typeface="Times New Roman"/>
              </a:rPr>
              <a:t>To transfer this model to be run on cloud, this hugely increasing efficiency and lowering cost.  </a:t>
            </a:r>
          </a:p>
          <a:p>
            <a:pPr marL="228600" indent="-273050">
              <a:lnSpc>
                <a:spcPct val="150000"/>
              </a:lnSpc>
              <a:buSzPts val="5000"/>
              <a:buFont typeface="Times New Roman"/>
              <a:buChar char="●"/>
            </a:pPr>
            <a:r>
              <a:rPr lang="en-US" sz="2500" dirty="0">
                <a:latin typeface="Times New Roman"/>
                <a:ea typeface="Times New Roman"/>
                <a:cs typeface="Times New Roman"/>
                <a:sym typeface="Times New Roman"/>
              </a:rPr>
              <a:t>To utilized for night observation with development of raspberry pi security conventions.</a:t>
            </a:r>
            <a:endParaRPr sz="2500" dirty="0">
              <a:latin typeface="Times New Roman"/>
              <a:ea typeface="Times New Roman"/>
              <a:cs typeface="Times New Roman"/>
              <a:sym typeface="Times New Roman"/>
            </a:endParaRPr>
          </a:p>
          <a:p>
            <a:pPr marL="228600" indent="-273050">
              <a:lnSpc>
                <a:spcPct val="150000"/>
              </a:lnSpc>
              <a:buSzPts val="5000"/>
              <a:buFont typeface="Times New Roman"/>
              <a:buChar char="●"/>
            </a:pPr>
            <a:r>
              <a:rPr lang="en-US" sz="2500" dirty="0">
                <a:latin typeface="Times New Roman"/>
                <a:ea typeface="Times New Roman"/>
                <a:cs typeface="Times New Roman"/>
                <a:sym typeface="Times New Roman"/>
              </a:rPr>
              <a:t>Adding infrared producing system to recognize individual's face on the off chance that they wore mask</a:t>
            </a:r>
            <a:endParaRPr sz="2500" dirty="0">
              <a:latin typeface="Times New Roman"/>
              <a:ea typeface="Times New Roman"/>
              <a:cs typeface="Times New Roman"/>
              <a:sym typeface="Times New Roman"/>
            </a:endParaRPr>
          </a:p>
          <a:p>
            <a:pPr marL="228600" indent="-273050">
              <a:lnSpc>
                <a:spcPct val="150000"/>
              </a:lnSpc>
              <a:buSzPts val="5000"/>
              <a:buFont typeface="Times New Roman"/>
              <a:buChar char="●"/>
            </a:pPr>
            <a:r>
              <a:rPr lang="en-US" sz="2500" dirty="0">
                <a:latin typeface="Times New Roman"/>
                <a:ea typeface="Times New Roman"/>
                <a:cs typeface="Times New Roman"/>
                <a:sym typeface="Times New Roman"/>
              </a:rPr>
              <a:t>Phone application to provide several services</a:t>
            </a:r>
            <a:endParaRPr sz="2500" dirty="0">
              <a:latin typeface="Times New Roman"/>
              <a:ea typeface="Times New Roman"/>
              <a:cs typeface="Times New Roman"/>
              <a:sym typeface="Times New Roman"/>
            </a:endParaRPr>
          </a:p>
        </p:txBody>
      </p:sp>
      <p:sp>
        <p:nvSpPr>
          <p:cNvPr id="548" name="Google Shape;548;p49"/>
          <p:cNvSpPr txBox="1"/>
          <p:nvPr/>
        </p:nvSpPr>
        <p:spPr>
          <a:xfrm>
            <a:off x="1583713" y="428119"/>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Future Work</a:t>
            </a:r>
            <a:endParaRPr sz="2400" b="1" dirty="0">
              <a:solidFill>
                <a:srgbClr val="4E7D7E"/>
              </a:solidFill>
              <a:latin typeface="Times New Roman"/>
              <a:ea typeface="Times New Roman"/>
              <a:cs typeface="Times New Roman"/>
              <a:sym typeface="Times New Roman"/>
            </a:endParaRPr>
          </a:p>
        </p:txBody>
      </p:sp>
      <p:sp>
        <p:nvSpPr>
          <p:cNvPr id="549" name="Google Shape;549;p49"/>
          <p:cNvSpPr/>
          <p:nvPr/>
        </p:nvSpPr>
        <p:spPr>
          <a:xfrm rot="5400000">
            <a:off x="8192963" y="2920500"/>
            <a:ext cx="6934650" cy="1019100"/>
          </a:xfrm>
          <a:prstGeom prst="rect">
            <a:avLst/>
          </a:prstGeom>
          <a:solidFill>
            <a:srgbClr val="6DAEB0"/>
          </a:solid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pic>
        <p:nvPicPr>
          <p:cNvPr id="554" name="Google Shape;554;p50"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555" name="Google Shape;555;p50"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556" name="Google Shape;556;p50"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557" name="Google Shape;557;p50"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558" name="Google Shape;558;p50"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559" name="Google Shape;559;p50"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560" name="Google Shape;560;p50"/>
          <p:cNvSpPr txBox="1"/>
          <p:nvPr/>
        </p:nvSpPr>
        <p:spPr>
          <a:xfrm>
            <a:off x="1583713" y="1909988"/>
            <a:ext cx="9289350" cy="4562700"/>
          </a:xfrm>
          <a:prstGeom prst="rect">
            <a:avLst/>
          </a:prstGeom>
          <a:noFill/>
          <a:ln>
            <a:noFill/>
          </a:ln>
        </p:spPr>
        <p:txBody>
          <a:bodyPr spcFirstLastPara="1" wrap="square" lIns="25400" tIns="25400" rIns="25400" bIns="25400" anchor="ctr" anchorCtr="0">
            <a:noAutofit/>
          </a:bodyPr>
          <a:lstStyle/>
          <a:p>
            <a:pPr>
              <a:lnSpc>
                <a:spcPct val="173846"/>
              </a:lnSpc>
            </a:pPr>
            <a:r>
              <a:rPr lang="en-US" sz="2400" dirty="0">
                <a:latin typeface="Times New Roman"/>
                <a:ea typeface="Times New Roman"/>
                <a:cs typeface="Times New Roman"/>
                <a:sym typeface="Times New Roman"/>
              </a:rPr>
              <a:t>This project has essentially highlights: increasing the security and safety method, control and observing the automation to home/work or any selected environment. By applying this project there will be more security and trustiness in the home or any selected place, facial recognition project helps in prevent playing or cheating with the identities, so no one can enter a selected place unless he or she has a permission, this would help in order to have smart and safe life (in security) Finally, we have complete this project efficaciously and gained suitable results.</a:t>
            </a:r>
            <a:endParaRPr sz="2400" dirty="0">
              <a:latin typeface="Times New Roman"/>
              <a:ea typeface="Times New Roman"/>
              <a:cs typeface="Times New Roman"/>
              <a:sym typeface="Times New Roman"/>
            </a:endParaRPr>
          </a:p>
          <a:p>
            <a:pPr>
              <a:lnSpc>
                <a:spcPct val="173846"/>
              </a:lnSpc>
              <a:buClr>
                <a:srgbClr val="000000"/>
              </a:buClr>
              <a:buSzPts val="6500"/>
            </a:pPr>
            <a:endParaRPr sz="2400" dirty="0">
              <a:latin typeface="Times New Roman"/>
              <a:ea typeface="Times New Roman"/>
              <a:cs typeface="Times New Roman"/>
              <a:sym typeface="Times New Roman"/>
            </a:endParaRPr>
          </a:p>
        </p:txBody>
      </p:sp>
      <p:sp>
        <p:nvSpPr>
          <p:cNvPr id="561" name="Google Shape;561;p50"/>
          <p:cNvSpPr txBox="1"/>
          <p:nvPr/>
        </p:nvSpPr>
        <p:spPr>
          <a:xfrm>
            <a:off x="1583713" y="393694"/>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Summary</a:t>
            </a:r>
            <a:endParaRPr sz="2400" b="1" dirty="0">
              <a:solidFill>
                <a:srgbClr val="4E7D7E"/>
              </a:solidFill>
              <a:latin typeface="Times New Roman"/>
              <a:ea typeface="Times New Roman"/>
              <a:cs typeface="Times New Roman"/>
              <a:sym typeface="Times New Roman"/>
            </a:endParaRPr>
          </a:p>
        </p:txBody>
      </p:sp>
      <p:sp>
        <p:nvSpPr>
          <p:cNvPr id="562" name="Google Shape;562;p50"/>
          <p:cNvSpPr/>
          <p:nvPr/>
        </p:nvSpPr>
        <p:spPr>
          <a:xfrm rot="5400000">
            <a:off x="8192963" y="2920500"/>
            <a:ext cx="6934650" cy="1019100"/>
          </a:xfrm>
          <a:prstGeom prst="rect">
            <a:avLst/>
          </a:prstGeom>
          <a:solidFill>
            <a:srgbClr val="6DAEB0"/>
          </a:solid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pic>
        <p:nvPicPr>
          <p:cNvPr id="90" name="Google Shape;90;p15"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91" name="Google Shape;91;p15"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92" name="Google Shape;92;p15"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93" name="Google Shape;93;p15"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94" name="Google Shape;94;p15"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sp>
        <p:nvSpPr>
          <p:cNvPr id="95" name="Google Shape;95;p15"/>
          <p:cNvSpPr/>
          <p:nvPr/>
        </p:nvSpPr>
        <p:spPr>
          <a:xfrm rot="-806183">
            <a:off x="4267603" y="5869351"/>
            <a:ext cx="8645644" cy="1825048"/>
          </a:xfrm>
          <a:prstGeom prst="rect">
            <a:avLst/>
          </a:prstGeom>
          <a:blipFill rotWithShape="1">
            <a:blip r:embed="rId7">
              <a:alphaModFix/>
            </a:blip>
            <a:stretch>
              <a:fillRect/>
            </a:stretch>
          </a:blip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pic>
        <p:nvPicPr>
          <p:cNvPr id="96" name="Google Shape;96;p15"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97" name="Google Shape;97;p15"/>
          <p:cNvSpPr txBox="1"/>
          <p:nvPr/>
        </p:nvSpPr>
        <p:spPr>
          <a:xfrm>
            <a:off x="1995238" y="2369125"/>
            <a:ext cx="4177050" cy="3366600"/>
          </a:xfrm>
          <a:prstGeom prst="rect">
            <a:avLst/>
          </a:prstGeom>
          <a:noFill/>
          <a:ln>
            <a:noFill/>
          </a:ln>
        </p:spPr>
        <p:txBody>
          <a:bodyPr spcFirstLastPara="1" wrap="square" lIns="45713" tIns="45713" rIns="45713" bIns="45713" anchor="t" anchorCtr="0">
            <a:noAutofit/>
          </a:bodyPr>
          <a:lstStyle/>
          <a:p>
            <a:pPr marL="228600" indent="-304800">
              <a:buSzPts val="6000"/>
              <a:buFont typeface="Times New Roman"/>
              <a:buChar char="●"/>
            </a:pPr>
            <a:r>
              <a:rPr lang="en-US" sz="3000" dirty="0">
                <a:latin typeface="Times New Roman"/>
                <a:ea typeface="Times New Roman"/>
                <a:cs typeface="Times New Roman"/>
                <a:sym typeface="Times New Roman"/>
              </a:rPr>
              <a:t>Introduction</a:t>
            </a:r>
            <a:endParaRPr sz="3000" dirty="0">
              <a:latin typeface="Times New Roman"/>
              <a:ea typeface="Times New Roman"/>
              <a:cs typeface="Times New Roman"/>
              <a:sym typeface="Times New Roman"/>
            </a:endParaRPr>
          </a:p>
          <a:p>
            <a:pPr marL="228600" indent="-304800">
              <a:buSzPts val="6000"/>
              <a:buFont typeface="Times New Roman"/>
              <a:buChar char="●"/>
            </a:pPr>
            <a:r>
              <a:rPr lang="en-US" sz="3000" dirty="0">
                <a:latin typeface="Times New Roman"/>
                <a:ea typeface="Times New Roman"/>
                <a:cs typeface="Times New Roman"/>
                <a:sym typeface="Times New Roman"/>
              </a:rPr>
              <a:t>Requirements</a:t>
            </a:r>
            <a:endParaRPr sz="3000" dirty="0">
              <a:latin typeface="Times New Roman"/>
              <a:ea typeface="Times New Roman"/>
              <a:cs typeface="Times New Roman"/>
              <a:sym typeface="Times New Roman"/>
            </a:endParaRPr>
          </a:p>
          <a:p>
            <a:pPr marL="228600" indent="-304800">
              <a:buSzPts val="6000"/>
              <a:buFont typeface="Times New Roman"/>
              <a:buChar char="●"/>
            </a:pPr>
            <a:r>
              <a:rPr lang="en-US" sz="3000" dirty="0">
                <a:latin typeface="Times New Roman"/>
                <a:ea typeface="Times New Roman"/>
                <a:cs typeface="Times New Roman"/>
                <a:sym typeface="Times New Roman"/>
              </a:rPr>
              <a:t>Project Components</a:t>
            </a:r>
            <a:endParaRPr sz="3000" dirty="0">
              <a:latin typeface="Times New Roman"/>
              <a:ea typeface="Times New Roman"/>
              <a:cs typeface="Times New Roman"/>
              <a:sym typeface="Times New Roman"/>
            </a:endParaRPr>
          </a:p>
          <a:p>
            <a:pPr marL="228600" indent="-304800">
              <a:buSzPts val="6000"/>
              <a:buFont typeface="Times New Roman"/>
              <a:buChar char="●"/>
            </a:pPr>
            <a:r>
              <a:rPr lang="en-US" sz="3000" dirty="0">
                <a:latin typeface="Times New Roman"/>
                <a:ea typeface="Times New Roman"/>
                <a:cs typeface="Times New Roman"/>
                <a:sym typeface="Times New Roman"/>
              </a:rPr>
              <a:t>Methodology</a:t>
            </a:r>
            <a:endParaRPr sz="3000" dirty="0">
              <a:latin typeface="Times New Roman"/>
              <a:ea typeface="Times New Roman"/>
              <a:cs typeface="Times New Roman"/>
              <a:sym typeface="Times New Roman"/>
            </a:endParaRPr>
          </a:p>
          <a:p>
            <a:pPr marL="228600" indent="-304800">
              <a:buSzPts val="6000"/>
              <a:buFont typeface="Times New Roman"/>
              <a:buChar char="●"/>
            </a:pPr>
            <a:r>
              <a:rPr lang="en-US" sz="3000" dirty="0">
                <a:latin typeface="Times New Roman"/>
                <a:ea typeface="Times New Roman"/>
                <a:cs typeface="Times New Roman"/>
                <a:sym typeface="Times New Roman"/>
              </a:rPr>
              <a:t>Project Functionality</a:t>
            </a:r>
            <a:endParaRPr sz="3000" dirty="0">
              <a:latin typeface="Times New Roman"/>
              <a:ea typeface="Times New Roman"/>
              <a:cs typeface="Times New Roman"/>
              <a:sym typeface="Times New Roman"/>
            </a:endParaRPr>
          </a:p>
          <a:p>
            <a:pPr marL="228600" indent="-304800">
              <a:buSzPts val="6000"/>
              <a:buFont typeface="Times New Roman"/>
              <a:buChar char="●"/>
            </a:pPr>
            <a:r>
              <a:rPr lang="en-US" sz="3000" dirty="0">
                <a:latin typeface="Times New Roman"/>
                <a:ea typeface="Times New Roman"/>
                <a:cs typeface="Times New Roman"/>
                <a:sym typeface="Times New Roman"/>
              </a:rPr>
              <a:t>Constraints </a:t>
            </a:r>
            <a:endParaRPr sz="3000" dirty="0">
              <a:latin typeface="Times New Roman"/>
              <a:ea typeface="Times New Roman"/>
              <a:cs typeface="Times New Roman"/>
              <a:sym typeface="Times New Roman"/>
            </a:endParaRPr>
          </a:p>
        </p:txBody>
      </p:sp>
      <p:sp>
        <p:nvSpPr>
          <p:cNvPr id="98" name="Google Shape;98;p15"/>
          <p:cNvSpPr txBox="1"/>
          <p:nvPr/>
        </p:nvSpPr>
        <p:spPr>
          <a:xfrm>
            <a:off x="710775" y="550038"/>
            <a:ext cx="9838050" cy="960750"/>
          </a:xfrm>
          <a:prstGeom prst="rect">
            <a:avLst/>
          </a:prstGeom>
          <a:noFill/>
          <a:ln>
            <a:noFill/>
          </a:ln>
        </p:spPr>
        <p:txBody>
          <a:bodyPr spcFirstLastPara="1" wrap="square" lIns="45713" tIns="45713" rIns="45713" bIns="45713" anchor="t" anchorCtr="0">
            <a:noAutofit/>
          </a:bodyPr>
          <a:lstStyle/>
          <a:p>
            <a:pPr algn="ctr"/>
            <a:r>
              <a:rPr lang="en-US" sz="4800" b="1">
                <a:latin typeface="Times New Roman"/>
                <a:ea typeface="Times New Roman"/>
                <a:cs typeface="Times New Roman"/>
                <a:sym typeface="Times New Roman"/>
              </a:rPr>
              <a:t>Outline</a:t>
            </a:r>
            <a:endParaRPr sz="2400" b="1">
              <a:latin typeface="Times New Roman"/>
              <a:ea typeface="Times New Roman"/>
              <a:cs typeface="Times New Roman"/>
              <a:sym typeface="Times New Roman"/>
            </a:endParaRPr>
          </a:p>
        </p:txBody>
      </p:sp>
      <p:sp>
        <p:nvSpPr>
          <p:cNvPr id="99" name="Google Shape;99;p15"/>
          <p:cNvSpPr txBox="1"/>
          <p:nvPr/>
        </p:nvSpPr>
        <p:spPr>
          <a:xfrm>
            <a:off x="7299350" y="2369125"/>
            <a:ext cx="4001100" cy="3366600"/>
          </a:xfrm>
          <a:prstGeom prst="rect">
            <a:avLst/>
          </a:prstGeom>
          <a:noFill/>
          <a:ln>
            <a:noFill/>
          </a:ln>
        </p:spPr>
        <p:txBody>
          <a:bodyPr spcFirstLastPara="1" wrap="square" lIns="45713" tIns="45713" rIns="45713" bIns="45713" anchor="t" anchorCtr="0">
            <a:noAutofit/>
          </a:bodyPr>
          <a:lstStyle/>
          <a:p>
            <a:pPr marL="228600" indent="-304800">
              <a:buSzPts val="6000"/>
              <a:buFont typeface="Times New Roman"/>
              <a:buChar char="●"/>
            </a:pPr>
            <a:r>
              <a:rPr lang="en-US" sz="3000" dirty="0">
                <a:latin typeface="Times New Roman"/>
                <a:ea typeface="Times New Roman"/>
                <a:cs typeface="Times New Roman"/>
                <a:sym typeface="Times New Roman"/>
              </a:rPr>
              <a:t>Hardware Design</a:t>
            </a:r>
            <a:endParaRPr sz="3000" dirty="0">
              <a:latin typeface="Times New Roman"/>
              <a:ea typeface="Times New Roman"/>
              <a:cs typeface="Times New Roman"/>
              <a:sym typeface="Times New Roman"/>
            </a:endParaRPr>
          </a:p>
          <a:p>
            <a:pPr marL="228600" indent="-304800">
              <a:buSzPts val="6000"/>
              <a:buFont typeface="Times New Roman"/>
              <a:buChar char="●"/>
            </a:pPr>
            <a:r>
              <a:rPr lang="en-US" sz="3000" dirty="0">
                <a:latin typeface="Times New Roman"/>
                <a:ea typeface="Times New Roman"/>
                <a:cs typeface="Times New Roman"/>
                <a:sym typeface="Times New Roman"/>
              </a:rPr>
              <a:t>Difficulties</a:t>
            </a:r>
          </a:p>
          <a:p>
            <a:pPr marL="228600" indent="-304800">
              <a:buSzPts val="6000"/>
              <a:buFont typeface="Times New Roman"/>
              <a:buChar char="●"/>
            </a:pPr>
            <a:r>
              <a:rPr lang="en-US" sz="3000" dirty="0">
                <a:latin typeface="Times New Roman"/>
                <a:ea typeface="Times New Roman"/>
                <a:cs typeface="Times New Roman"/>
                <a:sym typeface="Times New Roman"/>
              </a:rPr>
              <a:t>Conclusion</a:t>
            </a:r>
            <a:endParaRPr sz="3000" dirty="0">
              <a:latin typeface="Times New Roman"/>
              <a:ea typeface="Times New Roman"/>
              <a:cs typeface="Times New Roman"/>
              <a:sym typeface="Times New Roman"/>
            </a:endParaRPr>
          </a:p>
          <a:p>
            <a:pPr marL="228600" indent="-304800">
              <a:buSzPts val="6000"/>
              <a:buFont typeface="Times New Roman"/>
              <a:buChar char="●"/>
            </a:pPr>
            <a:r>
              <a:rPr lang="en-US" sz="3000" dirty="0">
                <a:latin typeface="Times New Roman"/>
                <a:ea typeface="Times New Roman"/>
                <a:cs typeface="Times New Roman"/>
                <a:sym typeface="Times New Roman"/>
              </a:rPr>
              <a:t>Applications</a:t>
            </a:r>
            <a:endParaRPr sz="3000" dirty="0">
              <a:latin typeface="Times New Roman"/>
              <a:ea typeface="Times New Roman"/>
              <a:cs typeface="Times New Roman"/>
              <a:sym typeface="Times New Roman"/>
            </a:endParaRPr>
          </a:p>
          <a:p>
            <a:pPr marL="228600" indent="-304800">
              <a:buSzPts val="6000"/>
              <a:buFont typeface="Times New Roman"/>
              <a:buChar char="●"/>
            </a:pPr>
            <a:r>
              <a:rPr lang="en-US" sz="3000" dirty="0">
                <a:latin typeface="Times New Roman"/>
                <a:ea typeface="Times New Roman"/>
                <a:cs typeface="Times New Roman"/>
                <a:sym typeface="Times New Roman"/>
              </a:rPr>
              <a:t>Future Work</a:t>
            </a:r>
            <a:endParaRPr sz="3000" dirty="0">
              <a:latin typeface="Times New Roman"/>
              <a:ea typeface="Times New Roman"/>
              <a:cs typeface="Times New Roman"/>
              <a:sym typeface="Times New Roman"/>
            </a:endParaRPr>
          </a:p>
          <a:p>
            <a:pPr marL="228600" indent="-304800">
              <a:buSzPts val="6000"/>
              <a:buFont typeface="Times New Roman"/>
              <a:buChar char="●"/>
            </a:pPr>
            <a:r>
              <a:rPr lang="en-US" sz="3000" dirty="0">
                <a:latin typeface="Times New Roman"/>
                <a:ea typeface="Times New Roman"/>
                <a:cs typeface="Times New Roman"/>
                <a:sym typeface="Times New Roman"/>
              </a:rPr>
              <a:t>Summary</a:t>
            </a:r>
            <a:endParaRPr sz="3000" dirty="0">
              <a:latin typeface="Times New Roman"/>
              <a:ea typeface="Times New Roman"/>
              <a:cs typeface="Times New Roman"/>
              <a:sym typeface="Times New Roman"/>
            </a:endParaRPr>
          </a:p>
        </p:txBody>
      </p:sp>
      <p:cxnSp>
        <p:nvCxnSpPr>
          <p:cNvPr id="100" name="Google Shape;100;p15"/>
          <p:cNvCxnSpPr/>
          <p:nvPr/>
        </p:nvCxnSpPr>
        <p:spPr>
          <a:xfrm flipH="1">
            <a:off x="6321025" y="2369125"/>
            <a:ext cx="7650" cy="2875500"/>
          </a:xfrm>
          <a:prstGeom prst="straightConnector1">
            <a:avLst/>
          </a:prstGeom>
          <a:noFill/>
          <a:ln w="76200" cap="flat" cmpd="sng">
            <a:solidFill>
              <a:srgbClr val="6EADB0"/>
            </a:solidFill>
            <a:prstDash val="solid"/>
            <a:round/>
            <a:headEnd type="none" w="med" len="med"/>
            <a:tailEnd type="none" w="med" len="med"/>
          </a:ln>
        </p:spPr>
      </p:cxn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53"/>
        <p:cNvGrpSpPr/>
        <p:nvPr/>
      </p:nvGrpSpPr>
      <p:grpSpPr>
        <a:xfrm>
          <a:off x="0" y="0"/>
          <a:ext cx="0" cy="0"/>
          <a:chOff x="0" y="0"/>
          <a:chExt cx="0" cy="0"/>
        </a:xfrm>
      </p:grpSpPr>
      <p:pic>
        <p:nvPicPr>
          <p:cNvPr id="554" name="Google Shape;554;p50"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555" name="Google Shape;555;p50"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556" name="Google Shape;556;p50"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557" name="Google Shape;557;p50"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558" name="Google Shape;558;p50"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559" name="Google Shape;559;p50"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560" name="Google Shape;560;p50"/>
          <p:cNvSpPr txBox="1"/>
          <p:nvPr/>
        </p:nvSpPr>
        <p:spPr>
          <a:xfrm>
            <a:off x="1583713" y="1909988"/>
            <a:ext cx="9289350" cy="4562700"/>
          </a:xfrm>
          <a:prstGeom prst="rect">
            <a:avLst/>
          </a:prstGeom>
          <a:noFill/>
          <a:ln>
            <a:noFill/>
          </a:ln>
        </p:spPr>
        <p:txBody>
          <a:bodyPr spcFirstLastPara="1" wrap="square" lIns="25400" tIns="25400" rIns="25400" bIns="25400" anchor="ctr" anchorCtr="0">
            <a:noAutofit/>
          </a:bodyPr>
          <a:lstStyle/>
          <a:p>
            <a:pPr>
              <a:lnSpc>
                <a:spcPct val="173846"/>
              </a:lnSpc>
              <a:buClr>
                <a:srgbClr val="000000"/>
              </a:buClr>
              <a:buSzPts val="6500"/>
            </a:pPr>
            <a:endParaRPr sz="2400" dirty="0">
              <a:latin typeface="Times New Roman"/>
              <a:ea typeface="Times New Roman"/>
              <a:cs typeface="Times New Roman"/>
              <a:sym typeface="Times New Roman"/>
            </a:endParaRPr>
          </a:p>
        </p:txBody>
      </p:sp>
      <p:sp>
        <p:nvSpPr>
          <p:cNvPr id="561" name="Google Shape;561;p50"/>
          <p:cNvSpPr txBox="1"/>
          <p:nvPr/>
        </p:nvSpPr>
        <p:spPr>
          <a:xfrm>
            <a:off x="716018" y="2616771"/>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solidFill>
                  <a:srgbClr val="4E7D7E"/>
                </a:solidFill>
                <a:latin typeface="Times New Roman"/>
                <a:ea typeface="Times New Roman"/>
                <a:cs typeface="Times New Roman"/>
                <a:sym typeface="Times New Roman"/>
              </a:rPr>
              <a:t>Thank You</a:t>
            </a:r>
            <a:endParaRPr sz="2400" b="1" dirty="0">
              <a:solidFill>
                <a:srgbClr val="4E7D7E"/>
              </a:solidFill>
              <a:latin typeface="Times New Roman"/>
              <a:ea typeface="Times New Roman"/>
              <a:cs typeface="Times New Roman"/>
              <a:sym typeface="Times New Roman"/>
            </a:endParaRPr>
          </a:p>
        </p:txBody>
      </p:sp>
      <p:sp>
        <p:nvSpPr>
          <p:cNvPr id="562" name="Google Shape;562;p50"/>
          <p:cNvSpPr/>
          <p:nvPr/>
        </p:nvSpPr>
        <p:spPr>
          <a:xfrm rot="5400000">
            <a:off x="8192963" y="2920500"/>
            <a:ext cx="6934650" cy="1019100"/>
          </a:xfrm>
          <a:prstGeom prst="rect">
            <a:avLst/>
          </a:prstGeom>
          <a:solidFill>
            <a:srgbClr val="6DAEB0"/>
          </a:solid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spTree>
    <p:extLst>
      <p:ext uri="{BB962C8B-B14F-4D97-AF65-F5344CB8AC3E}">
        <p14:creationId xmlns:p14="http://schemas.microsoft.com/office/powerpoint/2010/main" val="3809945364"/>
      </p:ext>
    </p:extLst>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p:nvPr/>
        </p:nvSpPr>
        <p:spPr>
          <a:xfrm rot="-806183">
            <a:off x="4267603" y="5869351"/>
            <a:ext cx="8645644" cy="1825048"/>
          </a:xfrm>
          <a:prstGeom prst="rect">
            <a:avLst/>
          </a:prstGeom>
          <a:blipFill rotWithShape="1">
            <a:blip r:embed="rId3">
              <a:alphaModFix/>
            </a:blip>
            <a:stretch>
              <a:fillRect/>
            </a:stretch>
          </a:blip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pic>
        <p:nvPicPr>
          <p:cNvPr id="106" name="Google Shape;106;p16" descr="yellow.png"/>
          <p:cNvPicPr preferRelativeResize="0"/>
          <p:nvPr/>
        </p:nvPicPr>
        <p:blipFill rotWithShape="1">
          <a:blip r:embed="rId4">
            <a:alphaModFix/>
          </a:blip>
          <a:srcRect/>
          <a:stretch/>
        </p:blipFill>
        <p:spPr>
          <a:xfrm>
            <a:off x="-1226778" y="-1006382"/>
            <a:ext cx="3888495" cy="2916372"/>
          </a:xfrm>
          <a:prstGeom prst="rect">
            <a:avLst/>
          </a:prstGeom>
          <a:noFill/>
          <a:ln>
            <a:noFill/>
          </a:ln>
        </p:spPr>
      </p:pic>
      <p:pic>
        <p:nvPicPr>
          <p:cNvPr id="107" name="Google Shape;107;p16" descr="blue.png"/>
          <p:cNvPicPr preferRelativeResize="0"/>
          <p:nvPr/>
        </p:nvPicPr>
        <p:blipFill rotWithShape="1">
          <a:blip r:embed="rId5">
            <a:alphaModFix/>
          </a:blip>
          <a:srcRect/>
          <a:stretch/>
        </p:blipFill>
        <p:spPr>
          <a:xfrm>
            <a:off x="-1411795" y="428127"/>
            <a:ext cx="3888496" cy="2916372"/>
          </a:xfrm>
          <a:prstGeom prst="rect">
            <a:avLst/>
          </a:prstGeom>
          <a:noFill/>
          <a:ln>
            <a:noFill/>
          </a:ln>
        </p:spPr>
      </p:pic>
      <p:pic>
        <p:nvPicPr>
          <p:cNvPr id="108" name="Google Shape;108;p16" descr="kkk.png"/>
          <p:cNvPicPr preferRelativeResize="0"/>
          <p:nvPr/>
        </p:nvPicPr>
        <p:blipFill rotWithShape="1">
          <a:blip r:embed="rId6">
            <a:alphaModFix/>
          </a:blip>
          <a:srcRect/>
          <a:stretch/>
        </p:blipFill>
        <p:spPr>
          <a:xfrm>
            <a:off x="-1159686" y="-861243"/>
            <a:ext cx="3384277" cy="2538208"/>
          </a:xfrm>
          <a:prstGeom prst="rect">
            <a:avLst/>
          </a:prstGeom>
          <a:noFill/>
          <a:ln>
            <a:noFill/>
          </a:ln>
        </p:spPr>
      </p:pic>
      <p:pic>
        <p:nvPicPr>
          <p:cNvPr id="109" name="Google Shape;109;p16" descr="gary.png"/>
          <p:cNvPicPr preferRelativeResize="0"/>
          <p:nvPr/>
        </p:nvPicPr>
        <p:blipFill rotWithShape="1">
          <a:blip r:embed="rId7">
            <a:alphaModFix/>
          </a:blip>
          <a:srcRect/>
          <a:stretch/>
        </p:blipFill>
        <p:spPr>
          <a:xfrm rot="-2777933">
            <a:off x="-1555383" y="2009045"/>
            <a:ext cx="3786547" cy="2839910"/>
          </a:xfrm>
          <a:prstGeom prst="rect">
            <a:avLst/>
          </a:prstGeom>
          <a:noFill/>
          <a:ln>
            <a:noFill/>
          </a:ln>
        </p:spPr>
      </p:pic>
      <p:pic>
        <p:nvPicPr>
          <p:cNvPr id="110" name="Google Shape;110;p16" descr="kkk.png"/>
          <p:cNvPicPr preferRelativeResize="0"/>
          <p:nvPr/>
        </p:nvPicPr>
        <p:blipFill rotWithShape="1">
          <a:blip r:embed="rId6">
            <a:alphaModFix/>
          </a:blip>
          <a:srcRect/>
          <a:stretch/>
        </p:blipFill>
        <p:spPr>
          <a:xfrm rot="2512963">
            <a:off x="-974669" y="768166"/>
            <a:ext cx="3384277" cy="2538208"/>
          </a:xfrm>
          <a:prstGeom prst="rect">
            <a:avLst/>
          </a:prstGeom>
          <a:noFill/>
          <a:ln>
            <a:noFill/>
          </a:ln>
        </p:spPr>
      </p:pic>
      <p:pic>
        <p:nvPicPr>
          <p:cNvPr id="111" name="Google Shape;111;p16" descr="kkk.png"/>
          <p:cNvPicPr preferRelativeResize="0"/>
          <p:nvPr/>
        </p:nvPicPr>
        <p:blipFill rotWithShape="1">
          <a:blip r:embed="rId6">
            <a:alphaModFix/>
          </a:blip>
          <a:srcRect/>
          <a:stretch/>
        </p:blipFill>
        <p:spPr>
          <a:xfrm rot="2512963">
            <a:off x="-1565317" y="2159896"/>
            <a:ext cx="3384278" cy="2538208"/>
          </a:xfrm>
          <a:prstGeom prst="rect">
            <a:avLst/>
          </a:prstGeom>
          <a:noFill/>
          <a:ln>
            <a:noFill/>
          </a:ln>
        </p:spPr>
      </p:pic>
      <p:sp>
        <p:nvSpPr>
          <p:cNvPr id="112" name="Google Shape;112;p16"/>
          <p:cNvSpPr txBox="1"/>
          <p:nvPr/>
        </p:nvSpPr>
        <p:spPr>
          <a:xfrm>
            <a:off x="1808063" y="1568663"/>
            <a:ext cx="6396600" cy="3934950"/>
          </a:xfrm>
          <a:prstGeom prst="rect">
            <a:avLst/>
          </a:prstGeom>
          <a:noFill/>
          <a:ln>
            <a:noFill/>
          </a:ln>
        </p:spPr>
        <p:txBody>
          <a:bodyPr spcFirstLastPara="1" wrap="square" lIns="25400" tIns="25400" rIns="25400" bIns="25400" anchor="ctr" anchorCtr="0">
            <a:noAutofit/>
          </a:bodyPr>
          <a:lstStyle/>
          <a:p>
            <a:pPr>
              <a:buClr>
                <a:srgbClr val="414141"/>
              </a:buClr>
              <a:buSzPts val="9800"/>
            </a:pPr>
            <a:r>
              <a:rPr lang="en-US" sz="3600" dirty="0">
                <a:latin typeface="Times New Roman" panose="02020603050405020304" pitchFamily="18" charset="0"/>
                <a:ea typeface="Times New Roman"/>
                <a:cs typeface="Times New Roman" panose="02020603050405020304" pitchFamily="18" charset="0"/>
                <a:sym typeface="Times New Roman"/>
              </a:rPr>
              <a:t>An autonomous door, used in</a:t>
            </a:r>
            <a:r>
              <a:rPr lang="en-US" sz="3600" dirty="0">
                <a:latin typeface="Times New Roman" panose="02020603050405020304" pitchFamily="18" charset="0"/>
                <a:cs typeface="Times New Roman" panose="02020603050405020304" pitchFamily="18" charset="0"/>
              </a:rPr>
              <a:t> </a:t>
            </a:r>
            <a:r>
              <a:rPr lang="en-US" sz="3600" dirty="0">
                <a:latin typeface="Times New Roman" panose="02020603050405020304" pitchFamily="18" charset="0"/>
                <a:ea typeface="Times New Roman"/>
                <a:cs typeface="Times New Roman" panose="02020603050405020304" pitchFamily="18" charset="0"/>
                <a:sym typeface="Times New Roman"/>
              </a:rPr>
              <a:t>security systems that is</a:t>
            </a:r>
            <a:r>
              <a:rPr lang="en-US" sz="3600" dirty="0">
                <a:latin typeface="Times New Roman" panose="02020603050405020304" pitchFamily="18" charset="0"/>
                <a:cs typeface="Times New Roman" panose="02020603050405020304" pitchFamily="18" charset="0"/>
              </a:rPr>
              <a:t> </a:t>
            </a:r>
            <a:r>
              <a:rPr lang="en-US" sz="3600" dirty="0">
                <a:latin typeface="Times New Roman" panose="02020603050405020304" pitchFamily="18" charset="0"/>
                <a:ea typeface="Times New Roman"/>
                <a:cs typeface="Times New Roman" panose="02020603050405020304" pitchFamily="18" charset="0"/>
                <a:sym typeface="Times New Roman"/>
              </a:rPr>
              <a:t>capable of recognizing</a:t>
            </a:r>
            <a:r>
              <a:rPr lang="en-US" sz="3600" dirty="0">
                <a:latin typeface="Times New Roman" panose="02020603050405020304" pitchFamily="18" charset="0"/>
                <a:cs typeface="Times New Roman" panose="02020603050405020304" pitchFamily="18" charset="0"/>
              </a:rPr>
              <a:t> </a:t>
            </a:r>
            <a:r>
              <a:rPr lang="en-US" sz="3600" dirty="0">
                <a:latin typeface="Times New Roman" panose="02020603050405020304" pitchFamily="18" charset="0"/>
                <a:ea typeface="Times New Roman"/>
                <a:cs typeface="Times New Roman" panose="02020603050405020304" pitchFamily="18" charset="0"/>
                <a:sym typeface="Times New Roman"/>
              </a:rPr>
              <a:t>and identifying a person</a:t>
            </a:r>
            <a:r>
              <a:rPr lang="en-US" sz="3600" dirty="0">
                <a:latin typeface="Times New Roman" panose="02020603050405020304" pitchFamily="18" charset="0"/>
                <a:cs typeface="Times New Roman" panose="02020603050405020304" pitchFamily="18" charset="0"/>
              </a:rPr>
              <a:t> </a:t>
            </a:r>
            <a:r>
              <a:rPr lang="en-US" sz="3600" dirty="0">
                <a:latin typeface="Times New Roman" panose="02020603050405020304" pitchFamily="18" charset="0"/>
                <a:ea typeface="Times New Roman"/>
                <a:cs typeface="Times New Roman" panose="02020603050405020304" pitchFamily="18" charset="0"/>
                <a:sym typeface="Times New Roman"/>
              </a:rPr>
              <a:t>from a digital image. </a:t>
            </a:r>
            <a:endParaRPr sz="3600" dirty="0">
              <a:latin typeface="Times New Roman" panose="02020603050405020304" pitchFamily="18" charset="0"/>
              <a:cs typeface="Times New Roman" panose="02020603050405020304" pitchFamily="18" charset="0"/>
            </a:endParaRPr>
          </a:p>
        </p:txBody>
      </p:sp>
      <p:sp>
        <p:nvSpPr>
          <p:cNvPr id="113" name="Google Shape;113;p16"/>
          <p:cNvSpPr txBox="1"/>
          <p:nvPr/>
        </p:nvSpPr>
        <p:spPr>
          <a:xfrm>
            <a:off x="1611749" y="585377"/>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What is Facial Recognition Door?</a:t>
            </a:r>
            <a:endParaRPr sz="2400" b="1" dirty="0">
              <a:latin typeface="Times New Roman"/>
              <a:ea typeface="Times New Roman"/>
              <a:cs typeface="Times New Roman"/>
              <a:sym typeface="Times New Roman"/>
            </a:endParaRPr>
          </a:p>
        </p:txBody>
      </p:sp>
      <p:pic>
        <p:nvPicPr>
          <p:cNvPr id="114" name="Google Shape;114;p16" descr="door.png"/>
          <p:cNvPicPr preferRelativeResize="0"/>
          <p:nvPr/>
        </p:nvPicPr>
        <p:blipFill rotWithShape="1">
          <a:blip r:embed="rId8">
            <a:alphaModFix/>
          </a:blip>
          <a:srcRect l="22850" r="27246"/>
          <a:stretch/>
        </p:blipFill>
        <p:spPr>
          <a:xfrm>
            <a:off x="8379238" y="1354450"/>
            <a:ext cx="3491338" cy="5247051"/>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pic>
        <p:nvPicPr>
          <p:cNvPr id="119" name="Google Shape;119;p17"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120" name="Google Shape;120;p17"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121" name="Google Shape;121;p17"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122" name="Google Shape;122;p17"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123" name="Google Shape;123;p17"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124" name="Google Shape;124;p17"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125" name="Google Shape;125;p17"/>
          <p:cNvSpPr txBox="1"/>
          <p:nvPr/>
        </p:nvSpPr>
        <p:spPr>
          <a:xfrm>
            <a:off x="1600625" y="2201175"/>
            <a:ext cx="10148700" cy="3577650"/>
          </a:xfrm>
          <a:prstGeom prst="rect">
            <a:avLst/>
          </a:prstGeom>
          <a:noFill/>
          <a:ln>
            <a:noFill/>
          </a:ln>
        </p:spPr>
        <p:txBody>
          <a:bodyPr spcFirstLastPara="1" wrap="square" lIns="45713" tIns="45713" rIns="45713" bIns="45713" anchor="t" anchorCtr="0">
            <a:noAutofit/>
          </a:bodyPr>
          <a:lstStyle/>
          <a:p>
            <a:pPr>
              <a:lnSpc>
                <a:spcPct val="150000"/>
              </a:lnSpc>
            </a:pPr>
            <a:r>
              <a:rPr lang="en-US" sz="3600" dirty="0">
                <a:latin typeface="Times New Roman"/>
                <a:ea typeface="Times New Roman"/>
                <a:cs typeface="Times New Roman"/>
                <a:sym typeface="Times New Roman"/>
              </a:rPr>
              <a:t>Improving the security system in the houses, buildings and work environment, by making a smart entryway, which anchors the gateway dependent on our character.</a:t>
            </a:r>
            <a:endParaRPr sz="3600" dirty="0">
              <a:latin typeface="Palatino"/>
              <a:ea typeface="Palatino"/>
              <a:cs typeface="Palatino"/>
              <a:sym typeface="Palatino"/>
            </a:endParaRPr>
          </a:p>
        </p:txBody>
      </p:sp>
      <p:sp>
        <p:nvSpPr>
          <p:cNvPr id="126" name="Google Shape;126;p17"/>
          <p:cNvSpPr txBox="1"/>
          <p:nvPr/>
        </p:nvSpPr>
        <p:spPr>
          <a:xfrm>
            <a:off x="1412457" y="607913"/>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Project Objectives</a:t>
            </a:r>
            <a:endParaRPr sz="2400" b="1" dirty="0">
              <a:latin typeface="Times New Roman"/>
              <a:ea typeface="Times New Roman"/>
              <a:cs typeface="Times New Roman"/>
              <a:sym typeface="Times New Roman"/>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131" name="Google Shape;131;p18"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132" name="Google Shape;132;p18"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133" name="Google Shape;133;p18"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134" name="Google Shape;134;p18"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135" name="Google Shape;135;p18"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136" name="Google Shape;136;p18"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137" name="Google Shape;137;p18"/>
          <p:cNvSpPr txBox="1"/>
          <p:nvPr/>
        </p:nvSpPr>
        <p:spPr>
          <a:xfrm>
            <a:off x="1412457" y="428125"/>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Requirements of the Project</a:t>
            </a:r>
            <a:endParaRPr sz="2400" b="1" dirty="0">
              <a:latin typeface="Times New Roman"/>
              <a:ea typeface="Times New Roman"/>
              <a:cs typeface="Times New Roman"/>
              <a:sym typeface="Times New Roman"/>
            </a:endParaRPr>
          </a:p>
        </p:txBody>
      </p:sp>
      <p:graphicFrame>
        <p:nvGraphicFramePr>
          <p:cNvPr id="138" name="Google Shape;138;p18"/>
          <p:cNvGraphicFramePr/>
          <p:nvPr/>
        </p:nvGraphicFramePr>
        <p:xfrm>
          <a:off x="1604688" y="1354450"/>
          <a:ext cx="10362975" cy="3605650"/>
        </p:xfrm>
        <a:graphic>
          <a:graphicData uri="http://schemas.openxmlformats.org/drawingml/2006/table">
            <a:tbl>
              <a:tblPr>
                <a:noFill/>
              </a:tblPr>
              <a:tblGrid>
                <a:gridCol w="1703975">
                  <a:extLst>
                    <a:ext uri="{9D8B030D-6E8A-4147-A177-3AD203B41FA5}">
                      <a16:colId xmlns:a16="http://schemas.microsoft.com/office/drawing/2014/main" val="20000"/>
                    </a:ext>
                  </a:extLst>
                </a:gridCol>
                <a:gridCol w="8659000">
                  <a:extLst>
                    <a:ext uri="{9D8B030D-6E8A-4147-A177-3AD203B41FA5}">
                      <a16:colId xmlns:a16="http://schemas.microsoft.com/office/drawing/2014/main" val="20001"/>
                    </a:ext>
                  </a:extLst>
                </a:gridCol>
              </a:tblGrid>
              <a:tr h="777225">
                <a:tc>
                  <a:txBody>
                    <a:bodyPr/>
                    <a:lstStyle/>
                    <a:p>
                      <a:pPr marL="0" lvl="0" indent="0" algn="l" rtl="0">
                        <a:spcBef>
                          <a:spcPts val="3400"/>
                        </a:spcBef>
                        <a:spcAft>
                          <a:spcPts val="0"/>
                        </a:spcAft>
                        <a:buNone/>
                      </a:pPr>
                      <a:r>
                        <a:rPr lang="en-US" sz="2300" b="1">
                          <a:latin typeface="Times New Roman"/>
                          <a:ea typeface="Times New Roman"/>
                          <a:cs typeface="Times New Roman"/>
                          <a:sym typeface="Times New Roman"/>
                        </a:rPr>
                        <a:t>Scalability</a:t>
                      </a:r>
                      <a:endParaRPr sz="2300" b="1">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457200" lvl="0" indent="0" algn="l" rtl="0">
                        <a:spcBef>
                          <a:spcPts val="3400"/>
                        </a:spcBef>
                        <a:spcAft>
                          <a:spcPts val="0"/>
                        </a:spcAft>
                        <a:buNone/>
                      </a:pPr>
                      <a:r>
                        <a:rPr lang="en-US" sz="2300" dirty="0">
                          <a:latin typeface="Times New Roman"/>
                          <a:ea typeface="Times New Roman"/>
                          <a:cs typeface="Times New Roman"/>
                          <a:sym typeface="Times New Roman"/>
                        </a:rPr>
                        <a:t>Should be designed to be able to handle many users  in the database and doors, which are connected over the same database system. </a:t>
                      </a:r>
                      <a:endParaRPr sz="2300" dirty="0">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682700">
                <a:tc>
                  <a:txBody>
                    <a:bodyPr/>
                    <a:lstStyle/>
                    <a:p>
                      <a:pPr marL="0" lvl="0" indent="0" algn="l" rtl="0">
                        <a:spcBef>
                          <a:spcPts val="3400"/>
                        </a:spcBef>
                        <a:spcAft>
                          <a:spcPts val="0"/>
                        </a:spcAft>
                        <a:buNone/>
                      </a:pPr>
                      <a:r>
                        <a:rPr lang="en-US" sz="2300" b="1">
                          <a:latin typeface="Times New Roman"/>
                          <a:ea typeface="Times New Roman"/>
                          <a:cs typeface="Times New Roman"/>
                          <a:sym typeface="Times New Roman"/>
                        </a:rPr>
                        <a:t>Flexibility</a:t>
                      </a:r>
                      <a:endParaRPr sz="2300" b="1">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lgn="ctr">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457200" lvl="0" indent="0" algn="l" rtl="0">
                        <a:spcBef>
                          <a:spcPts val="3400"/>
                        </a:spcBef>
                        <a:spcAft>
                          <a:spcPts val="0"/>
                        </a:spcAft>
                        <a:buNone/>
                      </a:pPr>
                      <a:r>
                        <a:rPr lang="en-US" sz="2300" dirty="0">
                          <a:latin typeface="Times New Roman"/>
                          <a:ea typeface="Times New Roman"/>
                          <a:cs typeface="Times New Roman"/>
                          <a:sym typeface="Times New Roman"/>
                        </a:rPr>
                        <a:t>Should be not restricted to a certain place.</a:t>
                      </a:r>
                      <a:endParaRPr sz="2300" dirty="0">
                        <a:latin typeface="Times New Roman"/>
                        <a:ea typeface="Times New Roman"/>
                        <a:cs typeface="Times New Roman"/>
                        <a:sym typeface="Times New Roman"/>
                      </a:endParaRPr>
                    </a:p>
                  </a:txBody>
                  <a:tcPr marL="45713" marR="45713" marT="45713" marB="45713">
                    <a:lnL w="9525" cap="flat" cmpd="sng" algn="ctr">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lgn="ctr">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682700">
                <a:tc>
                  <a:txBody>
                    <a:bodyPr/>
                    <a:lstStyle/>
                    <a:p>
                      <a:pPr marL="0" lvl="0" indent="0" algn="l" rtl="0">
                        <a:spcBef>
                          <a:spcPts val="0"/>
                        </a:spcBef>
                        <a:spcAft>
                          <a:spcPts val="0"/>
                        </a:spcAft>
                        <a:buNone/>
                      </a:pPr>
                      <a:r>
                        <a:rPr lang="en-US" sz="2300" b="1">
                          <a:latin typeface="Times New Roman"/>
                          <a:ea typeface="Times New Roman"/>
                          <a:cs typeface="Times New Roman"/>
                          <a:sym typeface="Times New Roman"/>
                        </a:rPr>
                        <a:t>Usability</a:t>
                      </a:r>
                      <a:endParaRPr sz="2300" b="1">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457200" lvl="0" indent="0" algn="l" rtl="0">
                        <a:spcBef>
                          <a:spcPts val="3400"/>
                        </a:spcBef>
                        <a:spcAft>
                          <a:spcPts val="0"/>
                        </a:spcAft>
                        <a:buNone/>
                      </a:pPr>
                      <a:r>
                        <a:rPr lang="en-US" sz="2300" dirty="0">
                          <a:latin typeface="Times New Roman"/>
                          <a:ea typeface="Times New Roman"/>
                          <a:cs typeface="Times New Roman"/>
                          <a:sym typeface="Times New Roman"/>
                        </a:rPr>
                        <a:t>Should be easy to use by people.</a:t>
                      </a:r>
                      <a:endParaRPr sz="2300" dirty="0">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1463025">
                <a:tc>
                  <a:txBody>
                    <a:bodyPr/>
                    <a:lstStyle/>
                    <a:p>
                      <a:pPr marL="0" lvl="0" indent="0" algn="l" rtl="0">
                        <a:spcBef>
                          <a:spcPts val="3400"/>
                        </a:spcBef>
                        <a:spcAft>
                          <a:spcPts val="0"/>
                        </a:spcAft>
                        <a:buNone/>
                      </a:pPr>
                      <a:r>
                        <a:rPr lang="en-US" sz="2300" b="1">
                          <a:latin typeface="Times New Roman"/>
                          <a:ea typeface="Times New Roman"/>
                          <a:cs typeface="Times New Roman"/>
                          <a:sym typeface="Times New Roman"/>
                        </a:rPr>
                        <a:t>Reliability</a:t>
                      </a:r>
                      <a:endParaRPr sz="2300" b="1">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457200" lvl="0" indent="-514350" algn="l" rtl="0">
                        <a:spcBef>
                          <a:spcPts val="3400"/>
                        </a:spcBef>
                        <a:spcAft>
                          <a:spcPts val="0"/>
                        </a:spcAft>
                        <a:buSzPts val="4500"/>
                        <a:buFont typeface="Times New Roman"/>
                        <a:buChar char="●"/>
                      </a:pPr>
                      <a:r>
                        <a:rPr lang="en-US" sz="2300" dirty="0">
                          <a:latin typeface="Times New Roman"/>
                          <a:ea typeface="Times New Roman"/>
                          <a:cs typeface="Times New Roman"/>
                          <a:sym typeface="Times New Roman"/>
                        </a:rPr>
                        <a:t> User can reliable that the door will verify his identification and open for him.</a:t>
                      </a:r>
                      <a:endParaRPr sz="2300" dirty="0">
                        <a:latin typeface="Times New Roman"/>
                        <a:ea typeface="Times New Roman"/>
                        <a:cs typeface="Times New Roman"/>
                        <a:sym typeface="Times New Roman"/>
                      </a:endParaRPr>
                    </a:p>
                    <a:p>
                      <a:pPr marL="457200" lvl="0" indent="-514350" algn="l" rtl="0">
                        <a:spcBef>
                          <a:spcPts val="0"/>
                        </a:spcBef>
                        <a:spcAft>
                          <a:spcPts val="0"/>
                        </a:spcAft>
                        <a:buSzPts val="4500"/>
                        <a:buFont typeface="Times New Roman"/>
                        <a:buChar char="●"/>
                      </a:pPr>
                      <a:r>
                        <a:rPr lang="en-US" sz="2300" dirty="0">
                          <a:latin typeface="Times New Roman"/>
                          <a:ea typeface="Times New Roman"/>
                          <a:cs typeface="Times New Roman"/>
                          <a:sym typeface="Times New Roman"/>
                        </a:rPr>
                        <a:t>Should be reliable that the other users can’t tamper the door system to be unlocked.</a:t>
                      </a:r>
                      <a:endParaRPr sz="2300" dirty="0">
                        <a:latin typeface="Times New Roman"/>
                        <a:ea typeface="Times New Roman"/>
                        <a:cs typeface="Times New Roman"/>
                        <a:sym typeface="Times New Roman"/>
                      </a:endParaRPr>
                    </a:p>
                  </a:txBody>
                  <a:tcPr marL="45713" marR="45713" marT="45713" marB="45713">
                    <a:lnL w="9525" cap="flat" cmpd="sng">
                      <a:solidFill>
                        <a:srgbClr val="000000"/>
                      </a:solidFill>
                      <a:prstDash val="solid"/>
                      <a:round/>
                      <a:headEnd type="none" w="sm" len="sm"/>
                      <a:tailEnd type="none" w="sm" len="sm"/>
                    </a:lnL>
                    <a:lnR w="9525" cap="flat" cmpd="sng">
                      <a:solidFill>
                        <a:srgbClr val="000000"/>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39" name="Google Shape;139;p18"/>
          <p:cNvSpPr txBox="1"/>
          <p:nvPr/>
        </p:nvSpPr>
        <p:spPr>
          <a:xfrm>
            <a:off x="1234575" y="6227675"/>
            <a:ext cx="4837050" cy="462000"/>
          </a:xfrm>
          <a:prstGeom prst="rect">
            <a:avLst/>
          </a:prstGeom>
          <a:noFill/>
          <a:ln>
            <a:noFill/>
          </a:ln>
        </p:spPr>
        <p:txBody>
          <a:bodyPr spcFirstLastPara="1" wrap="square" lIns="25400" tIns="25400" rIns="25400" bIns="25400" anchor="ctr" anchorCtr="0">
            <a:noAutofit/>
          </a:bodyPr>
          <a:lstStyle/>
          <a:p>
            <a:pPr>
              <a:lnSpc>
                <a:spcPct val="204568"/>
              </a:lnSpc>
              <a:buClr>
                <a:srgbClr val="000000"/>
              </a:buClr>
              <a:buSzPts val="2933"/>
            </a:pPr>
            <a:r>
              <a:rPr lang="en-US" sz="2000" i="1" u="sng" dirty="0">
                <a:latin typeface="Times New Roman"/>
                <a:ea typeface="Times New Roman"/>
                <a:cs typeface="Times New Roman"/>
                <a:sym typeface="Times New Roman"/>
              </a:rPr>
              <a:t>Table</a:t>
            </a:r>
            <a:r>
              <a:rPr lang="en-US" sz="2000" i="1" u="sng" dirty="0">
                <a:solidFill>
                  <a:srgbClr val="000000"/>
                </a:solidFill>
                <a:latin typeface="Times New Roman"/>
                <a:ea typeface="Times New Roman"/>
                <a:cs typeface="Times New Roman"/>
                <a:sym typeface="Times New Roman"/>
              </a:rPr>
              <a:t> </a:t>
            </a:r>
            <a:r>
              <a:rPr lang="en-US" sz="2000" i="1" u="sng" dirty="0">
                <a:latin typeface="Times New Roman"/>
                <a:ea typeface="Times New Roman"/>
                <a:cs typeface="Times New Roman"/>
                <a:sym typeface="Times New Roman"/>
              </a:rPr>
              <a:t>1</a:t>
            </a:r>
            <a:r>
              <a:rPr lang="en-US" sz="2000" i="1" u="sng" dirty="0">
                <a:solidFill>
                  <a:srgbClr val="000000"/>
                </a:solidFill>
                <a:latin typeface="Times New Roman"/>
                <a:ea typeface="Times New Roman"/>
                <a:cs typeface="Times New Roman"/>
                <a:sym typeface="Times New Roman"/>
              </a:rPr>
              <a:t>:</a:t>
            </a:r>
            <a:r>
              <a:rPr lang="en-US" sz="2000" dirty="0">
                <a:solidFill>
                  <a:srgbClr val="000000"/>
                </a:solidFill>
                <a:latin typeface="Times New Roman"/>
                <a:ea typeface="Times New Roman"/>
                <a:cs typeface="Times New Roman"/>
                <a:sym typeface="Times New Roman"/>
              </a:rPr>
              <a:t> </a:t>
            </a:r>
            <a:r>
              <a:rPr lang="en-US" sz="2000" dirty="0">
                <a:latin typeface="Times New Roman"/>
                <a:ea typeface="Times New Roman"/>
                <a:cs typeface="Times New Roman"/>
                <a:sym typeface="Times New Roman"/>
              </a:rPr>
              <a:t>Project Requirements</a:t>
            </a:r>
            <a:endParaRPr sz="2000" dirty="0"/>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pic>
        <p:nvPicPr>
          <p:cNvPr id="144" name="Google Shape;144;p19"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145" name="Google Shape;145;p19" descr="blue.png"/>
          <p:cNvPicPr preferRelativeResize="0"/>
          <p:nvPr/>
        </p:nvPicPr>
        <p:blipFill rotWithShape="1">
          <a:blip r:embed="rId4">
            <a:alphaModFix/>
          </a:blip>
          <a:srcRect/>
          <a:stretch/>
        </p:blipFill>
        <p:spPr>
          <a:xfrm>
            <a:off x="-1411795" y="428127"/>
            <a:ext cx="3888496" cy="2916372"/>
          </a:xfrm>
          <a:prstGeom prst="rect">
            <a:avLst/>
          </a:prstGeom>
          <a:noFill/>
          <a:ln>
            <a:noFill/>
          </a:ln>
        </p:spPr>
      </p:pic>
      <p:pic>
        <p:nvPicPr>
          <p:cNvPr id="146" name="Google Shape;146;p19" descr="kkk.png"/>
          <p:cNvPicPr preferRelativeResize="0"/>
          <p:nvPr/>
        </p:nvPicPr>
        <p:blipFill rotWithShape="1">
          <a:blip r:embed="rId5">
            <a:alphaModFix/>
          </a:blip>
          <a:srcRect/>
          <a:stretch/>
        </p:blipFill>
        <p:spPr>
          <a:xfrm>
            <a:off x="-1159686" y="-861243"/>
            <a:ext cx="3384277" cy="2538208"/>
          </a:xfrm>
          <a:prstGeom prst="rect">
            <a:avLst/>
          </a:prstGeom>
          <a:noFill/>
          <a:ln>
            <a:noFill/>
          </a:ln>
        </p:spPr>
      </p:pic>
      <p:pic>
        <p:nvPicPr>
          <p:cNvPr id="147" name="Google Shape;147;p19" descr="gary.png"/>
          <p:cNvPicPr preferRelativeResize="0"/>
          <p:nvPr/>
        </p:nvPicPr>
        <p:blipFill rotWithShape="1">
          <a:blip r:embed="rId6">
            <a:alphaModFix/>
          </a:blip>
          <a:srcRect/>
          <a:stretch/>
        </p:blipFill>
        <p:spPr>
          <a:xfrm rot="-2777933">
            <a:off x="-1555383" y="2009045"/>
            <a:ext cx="3786547" cy="2839910"/>
          </a:xfrm>
          <a:prstGeom prst="rect">
            <a:avLst/>
          </a:prstGeom>
          <a:noFill/>
          <a:ln>
            <a:noFill/>
          </a:ln>
        </p:spPr>
      </p:pic>
      <p:pic>
        <p:nvPicPr>
          <p:cNvPr id="148" name="Google Shape;148;p19" descr="kkk.png"/>
          <p:cNvPicPr preferRelativeResize="0"/>
          <p:nvPr/>
        </p:nvPicPr>
        <p:blipFill rotWithShape="1">
          <a:blip r:embed="rId5">
            <a:alphaModFix/>
          </a:blip>
          <a:srcRect/>
          <a:stretch/>
        </p:blipFill>
        <p:spPr>
          <a:xfrm rot="2512963">
            <a:off x="-974669" y="768166"/>
            <a:ext cx="3384277" cy="2538208"/>
          </a:xfrm>
          <a:prstGeom prst="rect">
            <a:avLst/>
          </a:prstGeom>
          <a:noFill/>
          <a:ln>
            <a:noFill/>
          </a:ln>
        </p:spPr>
      </p:pic>
      <p:pic>
        <p:nvPicPr>
          <p:cNvPr id="149" name="Google Shape;149;p19" descr="kkk.png"/>
          <p:cNvPicPr preferRelativeResize="0"/>
          <p:nvPr/>
        </p:nvPicPr>
        <p:blipFill rotWithShape="1">
          <a:blip r:embed="rId5">
            <a:alphaModFix/>
          </a:blip>
          <a:srcRect/>
          <a:stretch/>
        </p:blipFill>
        <p:spPr>
          <a:xfrm rot="2512963">
            <a:off x="-1565317" y="2159896"/>
            <a:ext cx="3384278" cy="2538208"/>
          </a:xfrm>
          <a:prstGeom prst="rect">
            <a:avLst/>
          </a:prstGeom>
          <a:noFill/>
          <a:ln>
            <a:noFill/>
          </a:ln>
        </p:spPr>
      </p:pic>
      <p:sp>
        <p:nvSpPr>
          <p:cNvPr id="150" name="Google Shape;150;p19"/>
          <p:cNvSpPr txBox="1"/>
          <p:nvPr/>
        </p:nvSpPr>
        <p:spPr>
          <a:xfrm>
            <a:off x="2224588" y="1079213"/>
            <a:ext cx="4384050" cy="5444250"/>
          </a:xfrm>
          <a:prstGeom prst="rect">
            <a:avLst/>
          </a:prstGeom>
          <a:noFill/>
          <a:ln>
            <a:noFill/>
          </a:ln>
        </p:spPr>
        <p:txBody>
          <a:bodyPr spcFirstLastPara="1" wrap="square" lIns="25400" tIns="25400" rIns="25400" bIns="25400" anchor="ctr" anchorCtr="0">
            <a:noAutofit/>
          </a:bodyPr>
          <a:lstStyle/>
          <a:p>
            <a:pPr marL="228600" indent="-273050">
              <a:lnSpc>
                <a:spcPct val="175806"/>
              </a:lnSpc>
              <a:buClr>
                <a:srgbClr val="000000"/>
              </a:buClr>
              <a:buSzPts val="5000"/>
              <a:buFont typeface="Times New Roman"/>
              <a:buChar char="•"/>
            </a:pPr>
            <a:r>
              <a:rPr lang="en-US" sz="2500" dirty="0">
                <a:solidFill>
                  <a:srgbClr val="000000"/>
                </a:solidFill>
                <a:latin typeface="Times New Roman"/>
                <a:ea typeface="Times New Roman"/>
                <a:cs typeface="Times New Roman"/>
                <a:sym typeface="Times New Roman"/>
              </a:rPr>
              <a:t>Raspberry Pi 4 Model B</a:t>
            </a:r>
            <a:endParaRPr sz="2500" dirty="0"/>
          </a:p>
          <a:p>
            <a:pPr marL="228600" indent="-273050">
              <a:lnSpc>
                <a:spcPct val="175806"/>
              </a:lnSpc>
              <a:buClr>
                <a:srgbClr val="000000"/>
              </a:buClr>
              <a:buSzPts val="5000"/>
              <a:buFont typeface="Times New Roman"/>
              <a:buChar char="•"/>
            </a:pPr>
            <a:r>
              <a:rPr lang="en-US" sz="2500" dirty="0" err="1">
                <a:latin typeface="Times New Roman"/>
                <a:ea typeface="Times New Roman"/>
                <a:cs typeface="Times New Roman"/>
                <a:sym typeface="Times New Roman"/>
              </a:rPr>
              <a:t>Pi</a:t>
            </a:r>
            <a:r>
              <a:rPr lang="en-US" sz="2500" dirty="0" err="1">
                <a:solidFill>
                  <a:srgbClr val="000000"/>
                </a:solidFill>
                <a:latin typeface="Times New Roman"/>
                <a:ea typeface="Times New Roman"/>
                <a:cs typeface="Times New Roman"/>
                <a:sym typeface="Times New Roman"/>
              </a:rPr>
              <a:t>Cam</a:t>
            </a:r>
            <a:endParaRPr lang="en-US" sz="2500" dirty="0">
              <a:solidFill>
                <a:srgbClr val="000000"/>
              </a:solidFill>
              <a:latin typeface="Times New Roman"/>
              <a:ea typeface="Times New Roman"/>
              <a:cs typeface="Times New Roman"/>
              <a:sym typeface="Times New Roman"/>
            </a:endParaRPr>
          </a:p>
          <a:p>
            <a:pPr marL="228600" indent="-273050">
              <a:lnSpc>
                <a:spcPct val="175806"/>
              </a:lnSpc>
              <a:buSzPts val="5000"/>
              <a:buFont typeface="Times New Roman"/>
              <a:buChar char="•"/>
            </a:pPr>
            <a:r>
              <a:rPr lang="en-US" sz="2500" dirty="0">
                <a:latin typeface="Times New Roman"/>
                <a:ea typeface="Times New Roman"/>
                <a:cs typeface="Times New Roman"/>
                <a:sym typeface="Times New Roman"/>
              </a:rPr>
              <a:t>Relay Module</a:t>
            </a:r>
          </a:p>
          <a:p>
            <a:pPr marL="342900" indent="-342900">
              <a:lnSpc>
                <a:spcPct val="175806"/>
              </a:lnSpc>
              <a:buSzPts val="5000"/>
              <a:buFont typeface="Arial" panose="020B0604020202020204" pitchFamily="34" charset="0"/>
              <a:buChar char="•"/>
            </a:pPr>
            <a:r>
              <a:rPr lang="en-US" sz="2500" dirty="0">
                <a:latin typeface="Times New Roman"/>
                <a:ea typeface="Times New Roman"/>
                <a:cs typeface="Times New Roman"/>
                <a:sym typeface="Times New Roman"/>
              </a:rPr>
              <a:t>Jumper Wires</a:t>
            </a:r>
          </a:p>
          <a:p>
            <a:pPr>
              <a:lnSpc>
                <a:spcPct val="175806"/>
              </a:lnSpc>
              <a:buClr>
                <a:srgbClr val="000000"/>
              </a:buClr>
              <a:buSzPts val="5000"/>
            </a:pPr>
            <a:endParaRPr sz="2500" dirty="0"/>
          </a:p>
        </p:txBody>
      </p:sp>
      <p:sp>
        <p:nvSpPr>
          <p:cNvPr id="151" name="Google Shape;151;p19"/>
          <p:cNvSpPr txBox="1"/>
          <p:nvPr/>
        </p:nvSpPr>
        <p:spPr>
          <a:xfrm>
            <a:off x="1552794" y="256250"/>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Project Components - </a:t>
            </a:r>
            <a:r>
              <a:rPr lang="en-US" sz="4800" b="1" dirty="0">
                <a:solidFill>
                  <a:srgbClr val="4E7D7E"/>
                </a:solidFill>
                <a:latin typeface="Times New Roman"/>
                <a:ea typeface="Times New Roman"/>
                <a:cs typeface="Times New Roman"/>
                <a:sym typeface="Times New Roman"/>
              </a:rPr>
              <a:t>Hardware</a:t>
            </a:r>
            <a:endParaRPr sz="2400" b="1" dirty="0">
              <a:solidFill>
                <a:srgbClr val="4E7D7E"/>
              </a:solidFill>
              <a:latin typeface="Times New Roman"/>
              <a:ea typeface="Times New Roman"/>
              <a:cs typeface="Times New Roman"/>
              <a:sym typeface="Times New Roman"/>
            </a:endParaRPr>
          </a:p>
        </p:txBody>
      </p:sp>
      <p:sp>
        <p:nvSpPr>
          <p:cNvPr id="152" name="Google Shape;152;p19"/>
          <p:cNvSpPr txBox="1"/>
          <p:nvPr/>
        </p:nvSpPr>
        <p:spPr>
          <a:xfrm>
            <a:off x="7014110" y="879700"/>
            <a:ext cx="3384300" cy="5444250"/>
          </a:xfrm>
          <a:prstGeom prst="rect">
            <a:avLst/>
          </a:prstGeom>
          <a:noFill/>
          <a:ln>
            <a:noFill/>
          </a:ln>
        </p:spPr>
        <p:txBody>
          <a:bodyPr spcFirstLastPara="1" wrap="square" lIns="25400" tIns="25400" rIns="25400" bIns="25400" anchor="ctr" anchorCtr="0">
            <a:noAutofit/>
          </a:bodyPr>
          <a:lstStyle/>
          <a:p>
            <a:pPr marL="228600" indent="-273050">
              <a:lnSpc>
                <a:spcPct val="175806"/>
              </a:lnSpc>
              <a:buSzPts val="5000"/>
              <a:buFont typeface="Times New Roman"/>
              <a:buChar char="•"/>
            </a:pPr>
            <a:r>
              <a:rPr lang="en-US" sz="2500" dirty="0">
                <a:latin typeface="Times New Roman"/>
                <a:cs typeface="Times New Roman"/>
                <a:sym typeface="Times New Roman"/>
              </a:rPr>
              <a:t>Solenoid Lock</a:t>
            </a:r>
            <a:endParaRPr lang="en-US" sz="2500" dirty="0">
              <a:latin typeface="Times New Roman"/>
              <a:ea typeface="Times New Roman"/>
              <a:cs typeface="Times New Roman"/>
              <a:sym typeface="Times New Roman"/>
            </a:endParaRPr>
          </a:p>
          <a:p>
            <a:pPr marL="228600" indent="-273050">
              <a:lnSpc>
                <a:spcPct val="175806"/>
              </a:lnSpc>
              <a:buClr>
                <a:srgbClr val="000000"/>
              </a:buClr>
              <a:buSzPts val="5000"/>
              <a:buFont typeface="Times New Roman"/>
              <a:buChar char="•"/>
            </a:pPr>
            <a:r>
              <a:rPr lang="en-US" sz="2500" dirty="0">
                <a:latin typeface="Times New Roman"/>
                <a:ea typeface="Times New Roman"/>
                <a:cs typeface="Times New Roman"/>
                <a:sym typeface="Times New Roman"/>
              </a:rPr>
              <a:t>SD Card</a:t>
            </a:r>
            <a:endParaRPr sz="2500" dirty="0">
              <a:latin typeface="Times New Roman"/>
              <a:ea typeface="Times New Roman"/>
              <a:cs typeface="Times New Roman"/>
              <a:sym typeface="Times New Roman"/>
            </a:endParaRPr>
          </a:p>
          <a:p>
            <a:pPr marL="342900" indent="-342900">
              <a:lnSpc>
                <a:spcPct val="175806"/>
              </a:lnSpc>
              <a:buClr>
                <a:srgbClr val="000000"/>
              </a:buClr>
              <a:buSzPts val="5000"/>
              <a:buFont typeface="Arial" panose="020B0604020202020204" pitchFamily="34" charset="0"/>
              <a:buChar char="•"/>
            </a:pPr>
            <a:r>
              <a:rPr lang="en-US" sz="2500" dirty="0">
                <a:latin typeface="Times New Roman"/>
                <a:cs typeface="Times New Roman"/>
                <a:sym typeface="Times New Roman"/>
              </a:rPr>
              <a:t>12V DC adapter</a:t>
            </a:r>
            <a:endParaRPr sz="2500" dirty="0"/>
          </a:p>
        </p:txBody>
      </p:sp>
      <p:cxnSp>
        <p:nvCxnSpPr>
          <p:cNvPr id="153" name="Google Shape;153;p19"/>
          <p:cNvCxnSpPr/>
          <p:nvPr/>
        </p:nvCxnSpPr>
        <p:spPr>
          <a:xfrm rot="10800000" flipH="1">
            <a:off x="6498819" y="1845350"/>
            <a:ext cx="59850" cy="4244100"/>
          </a:xfrm>
          <a:prstGeom prst="straightConnector1">
            <a:avLst/>
          </a:prstGeom>
          <a:noFill/>
          <a:ln w="127000" cap="flat" cmpd="sng">
            <a:solidFill>
              <a:srgbClr val="929292"/>
            </a:solidFill>
            <a:prstDash val="solid"/>
            <a:miter lim="400000"/>
            <a:headEnd type="none" w="sm" len="sm"/>
            <a:tailEnd type="none" w="sm" len="sm"/>
          </a:ln>
        </p:spPr>
      </p:cxnSp>
      <p:sp>
        <p:nvSpPr>
          <p:cNvPr id="154" name="Google Shape;154;p19"/>
          <p:cNvSpPr/>
          <p:nvPr/>
        </p:nvSpPr>
        <p:spPr>
          <a:xfrm rot="5400000">
            <a:off x="8192963" y="2920500"/>
            <a:ext cx="6934650" cy="1019100"/>
          </a:xfrm>
          <a:prstGeom prst="rect">
            <a:avLst/>
          </a:prstGeom>
          <a:solidFill>
            <a:srgbClr val="6DAEB0"/>
          </a:solid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pic>
        <p:nvPicPr>
          <p:cNvPr id="159" name="Google Shape;159;p20"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160" name="Google Shape;160;p20" descr="blue.png"/>
          <p:cNvPicPr preferRelativeResize="0"/>
          <p:nvPr/>
        </p:nvPicPr>
        <p:blipFill rotWithShape="1">
          <a:blip r:embed="rId4">
            <a:alphaModFix/>
          </a:blip>
          <a:srcRect/>
          <a:stretch/>
        </p:blipFill>
        <p:spPr>
          <a:xfrm>
            <a:off x="-1411795" y="428127"/>
            <a:ext cx="3888495" cy="2916372"/>
          </a:xfrm>
          <a:prstGeom prst="rect">
            <a:avLst/>
          </a:prstGeom>
          <a:noFill/>
          <a:ln>
            <a:noFill/>
          </a:ln>
        </p:spPr>
      </p:pic>
      <p:pic>
        <p:nvPicPr>
          <p:cNvPr id="161" name="Google Shape;161;p20" descr="kkk.png"/>
          <p:cNvPicPr preferRelativeResize="0"/>
          <p:nvPr/>
        </p:nvPicPr>
        <p:blipFill rotWithShape="1">
          <a:blip r:embed="rId5">
            <a:alphaModFix/>
          </a:blip>
          <a:srcRect/>
          <a:stretch/>
        </p:blipFill>
        <p:spPr>
          <a:xfrm>
            <a:off x="-1159686" y="-861243"/>
            <a:ext cx="3384278" cy="2538208"/>
          </a:xfrm>
          <a:prstGeom prst="rect">
            <a:avLst/>
          </a:prstGeom>
          <a:noFill/>
          <a:ln>
            <a:noFill/>
          </a:ln>
        </p:spPr>
      </p:pic>
      <p:pic>
        <p:nvPicPr>
          <p:cNvPr id="162" name="Google Shape;162;p20" descr="gary.png"/>
          <p:cNvPicPr preferRelativeResize="0"/>
          <p:nvPr/>
        </p:nvPicPr>
        <p:blipFill rotWithShape="1">
          <a:blip r:embed="rId6">
            <a:alphaModFix/>
          </a:blip>
          <a:srcRect/>
          <a:stretch/>
        </p:blipFill>
        <p:spPr>
          <a:xfrm rot="-2777932">
            <a:off x="-1555383" y="2009046"/>
            <a:ext cx="3786547" cy="2839910"/>
          </a:xfrm>
          <a:prstGeom prst="rect">
            <a:avLst/>
          </a:prstGeom>
          <a:noFill/>
          <a:ln>
            <a:noFill/>
          </a:ln>
        </p:spPr>
      </p:pic>
      <p:pic>
        <p:nvPicPr>
          <p:cNvPr id="163" name="Google Shape;163;p20" descr="kkk.png"/>
          <p:cNvPicPr preferRelativeResize="0"/>
          <p:nvPr/>
        </p:nvPicPr>
        <p:blipFill rotWithShape="1">
          <a:blip r:embed="rId5">
            <a:alphaModFix/>
          </a:blip>
          <a:srcRect/>
          <a:stretch/>
        </p:blipFill>
        <p:spPr>
          <a:xfrm rot="2512963">
            <a:off x="-974668" y="768166"/>
            <a:ext cx="3384277" cy="2538207"/>
          </a:xfrm>
          <a:prstGeom prst="rect">
            <a:avLst/>
          </a:prstGeom>
          <a:noFill/>
          <a:ln>
            <a:noFill/>
          </a:ln>
        </p:spPr>
      </p:pic>
      <p:pic>
        <p:nvPicPr>
          <p:cNvPr id="164" name="Google Shape;164;p20" descr="kkk.png"/>
          <p:cNvPicPr preferRelativeResize="0"/>
          <p:nvPr/>
        </p:nvPicPr>
        <p:blipFill rotWithShape="1">
          <a:blip r:embed="rId5">
            <a:alphaModFix/>
          </a:blip>
          <a:srcRect/>
          <a:stretch/>
        </p:blipFill>
        <p:spPr>
          <a:xfrm rot="2512963">
            <a:off x="-1565317" y="2159896"/>
            <a:ext cx="3384277" cy="2538207"/>
          </a:xfrm>
          <a:prstGeom prst="rect">
            <a:avLst/>
          </a:prstGeom>
          <a:noFill/>
          <a:ln>
            <a:noFill/>
          </a:ln>
        </p:spPr>
      </p:pic>
      <p:sp>
        <p:nvSpPr>
          <p:cNvPr id="165" name="Google Shape;165;p20"/>
          <p:cNvSpPr txBox="1"/>
          <p:nvPr/>
        </p:nvSpPr>
        <p:spPr>
          <a:xfrm>
            <a:off x="2224588" y="1079213"/>
            <a:ext cx="8698350" cy="5444250"/>
          </a:xfrm>
          <a:prstGeom prst="rect">
            <a:avLst/>
          </a:prstGeom>
          <a:noFill/>
          <a:ln>
            <a:noFill/>
          </a:ln>
        </p:spPr>
        <p:txBody>
          <a:bodyPr spcFirstLastPara="1" wrap="square" lIns="25400" tIns="25400" rIns="25400" bIns="25400" anchor="ctr" anchorCtr="0">
            <a:noAutofit/>
          </a:bodyPr>
          <a:lstStyle/>
          <a:p>
            <a:pPr marL="228600" indent="-273050">
              <a:lnSpc>
                <a:spcPct val="175806"/>
              </a:lnSpc>
              <a:buSzPts val="5000"/>
              <a:buFont typeface="Times New Roman"/>
              <a:buChar char="•"/>
            </a:pPr>
            <a:r>
              <a:rPr lang="en-US" sz="2500" dirty="0">
                <a:latin typeface="Times New Roman"/>
                <a:ea typeface="Times New Roman"/>
                <a:cs typeface="Times New Roman"/>
                <a:sym typeface="Times New Roman"/>
              </a:rPr>
              <a:t>Python</a:t>
            </a:r>
          </a:p>
          <a:p>
            <a:pPr marL="228600" indent="-273050">
              <a:lnSpc>
                <a:spcPct val="175806"/>
              </a:lnSpc>
              <a:buSzPts val="5000"/>
              <a:buFont typeface="Times New Roman"/>
              <a:buChar char="•"/>
            </a:pPr>
            <a:r>
              <a:rPr lang="en-US" sz="2500" dirty="0">
                <a:latin typeface="Times New Roman"/>
                <a:cs typeface="Times New Roman"/>
                <a:sym typeface="Times New Roman"/>
              </a:rPr>
              <a:t>Raspberry Pi OS</a:t>
            </a:r>
            <a:endParaRPr sz="2500" dirty="0"/>
          </a:p>
          <a:p>
            <a:pPr marL="228600" indent="-273050">
              <a:lnSpc>
                <a:spcPct val="175806"/>
              </a:lnSpc>
              <a:buSzPts val="5000"/>
              <a:buChar char="•"/>
            </a:pPr>
            <a:r>
              <a:rPr lang="en-US" sz="2500" dirty="0">
                <a:latin typeface="Times New Roman"/>
                <a:cs typeface="Times New Roman"/>
                <a:sym typeface="Times New Roman"/>
              </a:rPr>
              <a:t>OpenCV</a:t>
            </a:r>
            <a:endParaRPr sz="2500" dirty="0"/>
          </a:p>
          <a:p>
            <a:pPr marL="228600" indent="-273050">
              <a:lnSpc>
                <a:spcPct val="175806"/>
              </a:lnSpc>
              <a:buSzPts val="5000"/>
              <a:buChar char="•"/>
            </a:pPr>
            <a:endParaRPr sz="2500" dirty="0">
              <a:latin typeface="Times New Roman"/>
              <a:ea typeface="Times New Roman"/>
              <a:cs typeface="Times New Roman"/>
              <a:sym typeface="Times New Roman"/>
            </a:endParaRPr>
          </a:p>
        </p:txBody>
      </p:sp>
      <p:sp>
        <p:nvSpPr>
          <p:cNvPr id="166" name="Google Shape;166;p20"/>
          <p:cNvSpPr txBox="1"/>
          <p:nvPr/>
        </p:nvSpPr>
        <p:spPr>
          <a:xfrm>
            <a:off x="1552794" y="256250"/>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Project Components - </a:t>
            </a:r>
            <a:r>
              <a:rPr lang="en-US" sz="4800" b="1" dirty="0">
                <a:solidFill>
                  <a:srgbClr val="4E7D7E"/>
                </a:solidFill>
                <a:latin typeface="Times New Roman"/>
                <a:ea typeface="Times New Roman"/>
                <a:cs typeface="Times New Roman"/>
                <a:sym typeface="Times New Roman"/>
              </a:rPr>
              <a:t>Software</a:t>
            </a:r>
            <a:endParaRPr sz="2400" b="1" dirty="0">
              <a:solidFill>
                <a:srgbClr val="4E7D7E"/>
              </a:solidFill>
              <a:latin typeface="Times New Roman"/>
              <a:ea typeface="Times New Roman"/>
              <a:cs typeface="Times New Roman"/>
              <a:sym typeface="Times New Roman"/>
            </a:endParaRPr>
          </a:p>
        </p:txBody>
      </p:sp>
      <p:sp>
        <p:nvSpPr>
          <p:cNvPr id="167" name="Google Shape;167;p20"/>
          <p:cNvSpPr/>
          <p:nvPr/>
        </p:nvSpPr>
        <p:spPr>
          <a:xfrm rot="5400000">
            <a:off x="8192963" y="2920500"/>
            <a:ext cx="6934650" cy="1019100"/>
          </a:xfrm>
          <a:prstGeom prst="rect">
            <a:avLst/>
          </a:prstGeom>
          <a:solidFill>
            <a:srgbClr val="6DAEB0"/>
          </a:solidFill>
          <a:ln>
            <a:noFill/>
          </a:ln>
        </p:spPr>
        <p:txBody>
          <a:bodyPr spcFirstLastPara="1" wrap="square" lIns="25400" tIns="25400" rIns="25400" bIns="25400" anchor="ctr" anchorCtr="0">
            <a:noAutofit/>
          </a:bodyPr>
          <a:lstStyle/>
          <a:p>
            <a:pPr algn="ctr">
              <a:buClr>
                <a:srgbClr val="6DAEB0"/>
              </a:buClr>
              <a:buSzPts val="4400"/>
            </a:pPr>
            <a:endParaRPr sz="2200">
              <a:solidFill>
                <a:srgbClr val="6DAEB0"/>
              </a:solidFill>
              <a:latin typeface="Palatino"/>
              <a:ea typeface="Palatino"/>
              <a:cs typeface="Palatino"/>
              <a:sym typeface="Palatino"/>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pic>
        <p:nvPicPr>
          <p:cNvPr id="199" name="Google Shape;199;p23"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200" name="Google Shape;200;p23" descr="blue.png"/>
          <p:cNvPicPr preferRelativeResize="0"/>
          <p:nvPr/>
        </p:nvPicPr>
        <p:blipFill rotWithShape="1">
          <a:blip r:embed="rId4">
            <a:alphaModFix/>
          </a:blip>
          <a:srcRect/>
          <a:stretch/>
        </p:blipFill>
        <p:spPr>
          <a:xfrm>
            <a:off x="-1411795" y="428127"/>
            <a:ext cx="3888496" cy="2916372"/>
          </a:xfrm>
          <a:prstGeom prst="rect">
            <a:avLst/>
          </a:prstGeom>
          <a:noFill/>
          <a:ln>
            <a:noFill/>
          </a:ln>
        </p:spPr>
      </p:pic>
      <p:pic>
        <p:nvPicPr>
          <p:cNvPr id="201" name="Google Shape;201;p23" descr="kkk.png"/>
          <p:cNvPicPr preferRelativeResize="0"/>
          <p:nvPr/>
        </p:nvPicPr>
        <p:blipFill rotWithShape="1">
          <a:blip r:embed="rId5">
            <a:alphaModFix/>
          </a:blip>
          <a:srcRect/>
          <a:stretch/>
        </p:blipFill>
        <p:spPr>
          <a:xfrm>
            <a:off x="-1159686" y="-861243"/>
            <a:ext cx="3384277" cy="2538208"/>
          </a:xfrm>
          <a:prstGeom prst="rect">
            <a:avLst/>
          </a:prstGeom>
          <a:noFill/>
          <a:ln>
            <a:noFill/>
          </a:ln>
        </p:spPr>
      </p:pic>
      <p:pic>
        <p:nvPicPr>
          <p:cNvPr id="202" name="Google Shape;202;p23" descr="gary.png"/>
          <p:cNvPicPr preferRelativeResize="0"/>
          <p:nvPr/>
        </p:nvPicPr>
        <p:blipFill rotWithShape="1">
          <a:blip r:embed="rId6">
            <a:alphaModFix/>
          </a:blip>
          <a:srcRect/>
          <a:stretch/>
        </p:blipFill>
        <p:spPr>
          <a:xfrm rot="-2777933">
            <a:off x="-1555383" y="2009045"/>
            <a:ext cx="3786547" cy="2839910"/>
          </a:xfrm>
          <a:prstGeom prst="rect">
            <a:avLst/>
          </a:prstGeom>
          <a:noFill/>
          <a:ln>
            <a:noFill/>
          </a:ln>
        </p:spPr>
      </p:pic>
      <p:pic>
        <p:nvPicPr>
          <p:cNvPr id="203" name="Google Shape;203;p23" descr="kkk.png"/>
          <p:cNvPicPr preferRelativeResize="0"/>
          <p:nvPr/>
        </p:nvPicPr>
        <p:blipFill rotWithShape="1">
          <a:blip r:embed="rId5">
            <a:alphaModFix/>
          </a:blip>
          <a:srcRect/>
          <a:stretch/>
        </p:blipFill>
        <p:spPr>
          <a:xfrm rot="2512963">
            <a:off x="-974669" y="768166"/>
            <a:ext cx="3384277" cy="2538208"/>
          </a:xfrm>
          <a:prstGeom prst="rect">
            <a:avLst/>
          </a:prstGeom>
          <a:noFill/>
          <a:ln>
            <a:noFill/>
          </a:ln>
        </p:spPr>
      </p:pic>
      <p:pic>
        <p:nvPicPr>
          <p:cNvPr id="204" name="Google Shape;204;p23" descr="kkk.png"/>
          <p:cNvPicPr preferRelativeResize="0"/>
          <p:nvPr/>
        </p:nvPicPr>
        <p:blipFill rotWithShape="1">
          <a:blip r:embed="rId5">
            <a:alphaModFix/>
          </a:blip>
          <a:srcRect/>
          <a:stretch/>
        </p:blipFill>
        <p:spPr>
          <a:xfrm rot="2512963">
            <a:off x="-1565317" y="2159896"/>
            <a:ext cx="3384278" cy="2538208"/>
          </a:xfrm>
          <a:prstGeom prst="rect">
            <a:avLst/>
          </a:prstGeom>
          <a:noFill/>
          <a:ln>
            <a:noFill/>
          </a:ln>
        </p:spPr>
      </p:pic>
      <p:sp>
        <p:nvSpPr>
          <p:cNvPr id="205" name="Google Shape;205;p23"/>
          <p:cNvSpPr txBox="1"/>
          <p:nvPr/>
        </p:nvSpPr>
        <p:spPr>
          <a:xfrm>
            <a:off x="1717113" y="1423800"/>
            <a:ext cx="6112650" cy="5010300"/>
          </a:xfrm>
          <a:prstGeom prst="rect">
            <a:avLst/>
          </a:prstGeom>
          <a:noFill/>
          <a:ln>
            <a:noFill/>
          </a:ln>
        </p:spPr>
        <p:txBody>
          <a:bodyPr spcFirstLastPara="1" wrap="square" lIns="25400" tIns="25400" rIns="25400" bIns="25400" anchor="ctr" anchorCtr="0">
            <a:noAutofit/>
          </a:bodyPr>
          <a:lstStyle/>
          <a:p>
            <a:pPr marL="228600" indent="-257175">
              <a:lnSpc>
                <a:spcPct val="150000"/>
              </a:lnSpc>
              <a:buSzPts val="4500"/>
              <a:buChar char="•"/>
            </a:pPr>
            <a:r>
              <a:rPr lang="en-US" sz="2250" dirty="0">
                <a:latin typeface="Times New Roman"/>
                <a:ea typeface="Times New Roman"/>
                <a:cs typeface="Times New Roman"/>
                <a:sym typeface="Times New Roman"/>
              </a:rPr>
              <a:t>This project is handled with a Raspberry Pi 4 model B+ which is an ARM-based single board computer.</a:t>
            </a:r>
            <a:endParaRPr sz="2250" dirty="0"/>
          </a:p>
          <a:p>
            <a:pPr marL="228600" indent="-257175">
              <a:lnSpc>
                <a:spcPct val="150000"/>
              </a:lnSpc>
              <a:buSzPts val="4500"/>
              <a:buChar char="•"/>
            </a:pPr>
            <a:r>
              <a:rPr lang="en-US" sz="2250" dirty="0">
                <a:latin typeface="Times New Roman"/>
                <a:ea typeface="Times New Roman"/>
                <a:cs typeface="Times New Roman"/>
                <a:sym typeface="Times New Roman"/>
              </a:rPr>
              <a:t>operating system </a:t>
            </a:r>
            <a:r>
              <a:rPr lang="en-US" sz="2250" dirty="0" err="1">
                <a:latin typeface="Times New Roman"/>
                <a:ea typeface="Times New Roman"/>
                <a:cs typeface="Times New Roman"/>
                <a:sym typeface="Times New Roman"/>
              </a:rPr>
              <a:t>Raspberrypi</a:t>
            </a:r>
            <a:r>
              <a:rPr lang="en-US" sz="2250" dirty="0">
                <a:latin typeface="Times New Roman"/>
                <a:ea typeface="Times New Roman"/>
                <a:cs typeface="Times New Roman"/>
                <a:sym typeface="Times New Roman"/>
              </a:rPr>
              <a:t> OS</a:t>
            </a:r>
            <a:endParaRPr sz="2250" dirty="0"/>
          </a:p>
          <a:p>
            <a:pPr marL="228600" indent="-257175">
              <a:lnSpc>
                <a:spcPct val="150000"/>
              </a:lnSpc>
              <a:buSzPts val="4500"/>
              <a:buChar char="•"/>
            </a:pPr>
            <a:r>
              <a:rPr lang="en-US" sz="2250" dirty="0">
                <a:latin typeface="Times New Roman"/>
                <a:cs typeface="Times New Roman"/>
                <a:sym typeface="Times New Roman"/>
              </a:rPr>
              <a:t>Python</a:t>
            </a:r>
            <a:endParaRPr sz="2250" dirty="0"/>
          </a:p>
          <a:p>
            <a:pPr marL="114300" indent="-142875">
              <a:lnSpc>
                <a:spcPct val="175806"/>
              </a:lnSpc>
              <a:buSzPts val="4500"/>
              <a:buFont typeface="Arial"/>
              <a:buChar char="•"/>
            </a:pPr>
            <a:r>
              <a:rPr lang="en-US" sz="2250" dirty="0" err="1">
                <a:latin typeface="Times New Roman"/>
                <a:ea typeface="Times New Roman"/>
                <a:cs typeface="Times New Roman"/>
                <a:sym typeface="Times New Roman"/>
              </a:rPr>
              <a:t>OpenCv</a:t>
            </a:r>
            <a:endParaRPr sz="2250" dirty="0"/>
          </a:p>
        </p:txBody>
      </p:sp>
      <p:sp>
        <p:nvSpPr>
          <p:cNvPr id="206" name="Google Shape;206;p23"/>
          <p:cNvSpPr txBox="1"/>
          <p:nvPr/>
        </p:nvSpPr>
        <p:spPr>
          <a:xfrm>
            <a:off x="8104863" y="6092600"/>
            <a:ext cx="3640950" cy="423600"/>
          </a:xfrm>
          <a:prstGeom prst="rect">
            <a:avLst/>
          </a:prstGeom>
          <a:noFill/>
          <a:ln>
            <a:noFill/>
          </a:ln>
        </p:spPr>
        <p:txBody>
          <a:bodyPr spcFirstLastPara="1" wrap="square" lIns="25400" tIns="25400" rIns="25400" bIns="25400" anchor="ctr" anchorCtr="0">
            <a:noAutofit/>
          </a:bodyPr>
          <a:lstStyle/>
          <a:p>
            <a:pPr algn="ctr">
              <a:lnSpc>
                <a:spcPct val="204568"/>
              </a:lnSpc>
              <a:buClr>
                <a:srgbClr val="000000"/>
              </a:buClr>
              <a:buSzPts val="2933"/>
            </a:pPr>
            <a:r>
              <a:rPr lang="en-US" sz="2000" i="1" u="sng" dirty="0">
                <a:latin typeface="Times New Roman"/>
                <a:ea typeface="Times New Roman"/>
                <a:cs typeface="Times New Roman"/>
                <a:sym typeface="Times New Roman"/>
              </a:rPr>
              <a:t>Figure 3: Model</a:t>
            </a:r>
            <a:r>
              <a:rPr lang="en-US" sz="2000" dirty="0">
                <a:latin typeface="Times New Roman"/>
                <a:ea typeface="Times New Roman"/>
                <a:cs typeface="Times New Roman"/>
                <a:sym typeface="Times New Roman"/>
              </a:rPr>
              <a:t> </a:t>
            </a:r>
            <a:endParaRPr sz="2000" dirty="0"/>
          </a:p>
        </p:txBody>
      </p:sp>
      <p:sp>
        <p:nvSpPr>
          <p:cNvPr id="208" name="Google Shape;208;p23"/>
          <p:cNvSpPr txBox="1"/>
          <p:nvPr/>
        </p:nvSpPr>
        <p:spPr>
          <a:xfrm>
            <a:off x="1552794" y="256250"/>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Methodology</a:t>
            </a:r>
            <a:endParaRPr sz="2400" b="1" dirty="0">
              <a:solidFill>
                <a:srgbClr val="4E7D7E"/>
              </a:solidFill>
              <a:latin typeface="Times New Roman"/>
              <a:ea typeface="Times New Roman"/>
              <a:cs typeface="Times New Roman"/>
              <a:sym typeface="Times New Roman"/>
            </a:endParaRPr>
          </a:p>
        </p:txBody>
      </p:sp>
      <p:pic>
        <p:nvPicPr>
          <p:cNvPr id="3" name="Picture 2">
            <a:extLst>
              <a:ext uri="{FF2B5EF4-FFF2-40B4-BE49-F238E27FC236}">
                <a16:creationId xmlns:a16="http://schemas.microsoft.com/office/drawing/2014/main" id="{CEBC2B26-DE19-3E4C-B893-065ADA72DCFC}"/>
              </a:ext>
            </a:extLst>
          </p:cNvPr>
          <p:cNvPicPr>
            <a:picLocks noChangeAspect="1"/>
          </p:cNvPicPr>
          <p:nvPr/>
        </p:nvPicPr>
        <p:blipFill>
          <a:blip r:embed="rId7"/>
          <a:stretch>
            <a:fillRect/>
          </a:stretch>
        </p:blipFill>
        <p:spPr>
          <a:xfrm rot="5400000">
            <a:off x="7419006" y="2028616"/>
            <a:ext cx="4623245" cy="3251533"/>
          </a:xfrm>
          <a:prstGeom prst="rect">
            <a:avLst/>
          </a:prstGeom>
        </p:spPr>
      </p:pic>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pic>
        <p:nvPicPr>
          <p:cNvPr id="213" name="Google Shape;213;p24" descr="yellow.png"/>
          <p:cNvPicPr preferRelativeResize="0"/>
          <p:nvPr/>
        </p:nvPicPr>
        <p:blipFill rotWithShape="1">
          <a:blip r:embed="rId3">
            <a:alphaModFix/>
          </a:blip>
          <a:srcRect/>
          <a:stretch/>
        </p:blipFill>
        <p:spPr>
          <a:xfrm>
            <a:off x="-1226778" y="-1006382"/>
            <a:ext cx="3888495" cy="2916372"/>
          </a:xfrm>
          <a:prstGeom prst="rect">
            <a:avLst/>
          </a:prstGeom>
          <a:noFill/>
          <a:ln>
            <a:noFill/>
          </a:ln>
        </p:spPr>
      </p:pic>
      <p:pic>
        <p:nvPicPr>
          <p:cNvPr id="214" name="Google Shape;214;p24" descr="blue.png"/>
          <p:cNvPicPr preferRelativeResize="0"/>
          <p:nvPr/>
        </p:nvPicPr>
        <p:blipFill rotWithShape="1">
          <a:blip r:embed="rId4">
            <a:alphaModFix/>
          </a:blip>
          <a:srcRect/>
          <a:stretch/>
        </p:blipFill>
        <p:spPr>
          <a:xfrm>
            <a:off x="-1411795" y="428127"/>
            <a:ext cx="3888496" cy="2916372"/>
          </a:xfrm>
          <a:prstGeom prst="rect">
            <a:avLst/>
          </a:prstGeom>
          <a:noFill/>
          <a:ln>
            <a:noFill/>
          </a:ln>
        </p:spPr>
      </p:pic>
      <p:pic>
        <p:nvPicPr>
          <p:cNvPr id="215" name="Google Shape;215;p24" descr="kkk.png"/>
          <p:cNvPicPr preferRelativeResize="0"/>
          <p:nvPr/>
        </p:nvPicPr>
        <p:blipFill rotWithShape="1">
          <a:blip r:embed="rId5">
            <a:alphaModFix/>
          </a:blip>
          <a:srcRect/>
          <a:stretch/>
        </p:blipFill>
        <p:spPr>
          <a:xfrm>
            <a:off x="-1159686" y="-861243"/>
            <a:ext cx="3384277" cy="2538208"/>
          </a:xfrm>
          <a:prstGeom prst="rect">
            <a:avLst/>
          </a:prstGeom>
          <a:noFill/>
          <a:ln>
            <a:noFill/>
          </a:ln>
        </p:spPr>
      </p:pic>
      <p:pic>
        <p:nvPicPr>
          <p:cNvPr id="216" name="Google Shape;216;p24" descr="gary.png"/>
          <p:cNvPicPr preferRelativeResize="0"/>
          <p:nvPr/>
        </p:nvPicPr>
        <p:blipFill rotWithShape="1">
          <a:blip r:embed="rId6">
            <a:alphaModFix/>
          </a:blip>
          <a:srcRect/>
          <a:stretch/>
        </p:blipFill>
        <p:spPr>
          <a:xfrm rot="-2777933">
            <a:off x="-1555383" y="2009045"/>
            <a:ext cx="3786547" cy="2839910"/>
          </a:xfrm>
          <a:prstGeom prst="rect">
            <a:avLst/>
          </a:prstGeom>
          <a:noFill/>
          <a:ln>
            <a:noFill/>
          </a:ln>
        </p:spPr>
      </p:pic>
      <p:pic>
        <p:nvPicPr>
          <p:cNvPr id="217" name="Google Shape;217;p24" descr="kkk.png"/>
          <p:cNvPicPr preferRelativeResize="0"/>
          <p:nvPr/>
        </p:nvPicPr>
        <p:blipFill rotWithShape="1">
          <a:blip r:embed="rId5">
            <a:alphaModFix/>
          </a:blip>
          <a:srcRect/>
          <a:stretch/>
        </p:blipFill>
        <p:spPr>
          <a:xfrm rot="2512963">
            <a:off x="-974669" y="768166"/>
            <a:ext cx="3384277" cy="2538208"/>
          </a:xfrm>
          <a:prstGeom prst="rect">
            <a:avLst/>
          </a:prstGeom>
          <a:noFill/>
          <a:ln>
            <a:noFill/>
          </a:ln>
        </p:spPr>
      </p:pic>
      <p:pic>
        <p:nvPicPr>
          <p:cNvPr id="218" name="Google Shape;218;p24" descr="kkk.png"/>
          <p:cNvPicPr preferRelativeResize="0"/>
          <p:nvPr/>
        </p:nvPicPr>
        <p:blipFill rotWithShape="1">
          <a:blip r:embed="rId5">
            <a:alphaModFix/>
          </a:blip>
          <a:srcRect/>
          <a:stretch/>
        </p:blipFill>
        <p:spPr>
          <a:xfrm rot="2512963">
            <a:off x="-1565317" y="2159896"/>
            <a:ext cx="3384278" cy="2538208"/>
          </a:xfrm>
          <a:prstGeom prst="rect">
            <a:avLst/>
          </a:prstGeom>
          <a:noFill/>
          <a:ln>
            <a:noFill/>
          </a:ln>
        </p:spPr>
      </p:pic>
      <p:sp>
        <p:nvSpPr>
          <p:cNvPr id="219" name="Google Shape;219;p24"/>
          <p:cNvSpPr txBox="1"/>
          <p:nvPr/>
        </p:nvSpPr>
        <p:spPr>
          <a:xfrm>
            <a:off x="1583708" y="1164841"/>
            <a:ext cx="5534895" cy="4795767"/>
          </a:xfrm>
          <a:prstGeom prst="rect">
            <a:avLst/>
          </a:prstGeom>
          <a:noFill/>
          <a:ln>
            <a:noFill/>
          </a:ln>
        </p:spPr>
        <p:txBody>
          <a:bodyPr spcFirstLastPara="1" wrap="square" lIns="25400" tIns="25400" rIns="25400" bIns="25400" anchor="ctr" anchorCtr="0">
            <a:noAutofit/>
          </a:bodyPr>
          <a:lstStyle/>
          <a:p>
            <a:pPr>
              <a:lnSpc>
                <a:spcPct val="173846"/>
              </a:lnSpc>
              <a:buClr>
                <a:srgbClr val="000000"/>
              </a:buClr>
              <a:buSzPts val="6500"/>
            </a:pPr>
            <a:r>
              <a:rPr lang="en-US" sz="2400" dirty="0">
                <a:solidFill>
                  <a:srgbClr val="000000"/>
                </a:solidFill>
                <a:latin typeface="Times New Roman"/>
                <a:ea typeface="Times New Roman"/>
                <a:cs typeface="Times New Roman"/>
                <a:sym typeface="Times New Roman"/>
              </a:rPr>
              <a:t>When the person press the button, the implemented code now called. Using the camera, the system capture the image sequence and compare this image with the database. if the image is a match, then in application module get the signal to unlock the door.</a:t>
            </a:r>
            <a:endParaRPr sz="2400" dirty="0"/>
          </a:p>
        </p:txBody>
      </p:sp>
      <p:pic>
        <p:nvPicPr>
          <p:cNvPr id="220" name="Google Shape;220;p24" descr="avPw8PyqG2g7fChy9v2YtqPdb0QlA7Zh0ZXve38DB3vo6ZAJLA5BJruLgvOB2uf_mTlc3e8iaRo64v7NWUXMedskqMijgJb2a1ykW4746FCCets3Jby_XZgyEoBXiZZlhIdMUph6OZ6cu2M6UQ.png"/>
          <p:cNvPicPr preferRelativeResize="0"/>
          <p:nvPr/>
        </p:nvPicPr>
        <p:blipFill rotWithShape="1">
          <a:blip r:embed="rId7">
            <a:alphaModFix/>
          </a:blip>
          <a:srcRect/>
          <a:stretch/>
        </p:blipFill>
        <p:spPr>
          <a:xfrm>
            <a:off x="7557860" y="897393"/>
            <a:ext cx="4419601" cy="5727701"/>
          </a:xfrm>
          <a:prstGeom prst="rect">
            <a:avLst/>
          </a:prstGeom>
          <a:noFill/>
          <a:ln w="177800" cap="flat" cmpd="sng">
            <a:solidFill>
              <a:srgbClr val="6DAEB0"/>
            </a:solidFill>
            <a:prstDash val="solid"/>
            <a:miter lim="400000"/>
            <a:headEnd type="none" w="sm" len="sm"/>
            <a:tailEnd type="none" w="sm" len="sm"/>
          </a:ln>
        </p:spPr>
      </p:pic>
      <p:sp>
        <p:nvSpPr>
          <p:cNvPr id="221" name="Google Shape;221;p24"/>
          <p:cNvSpPr txBox="1"/>
          <p:nvPr/>
        </p:nvSpPr>
        <p:spPr>
          <a:xfrm>
            <a:off x="3734300" y="6164700"/>
            <a:ext cx="2998950" cy="709950"/>
          </a:xfrm>
          <a:prstGeom prst="rect">
            <a:avLst/>
          </a:prstGeom>
          <a:noFill/>
          <a:ln>
            <a:noFill/>
          </a:ln>
        </p:spPr>
        <p:txBody>
          <a:bodyPr spcFirstLastPara="1" wrap="square" lIns="25400" tIns="25400" rIns="25400" bIns="25400" anchor="ctr" anchorCtr="0">
            <a:noAutofit/>
          </a:bodyPr>
          <a:lstStyle/>
          <a:p>
            <a:pPr>
              <a:lnSpc>
                <a:spcPct val="204568"/>
              </a:lnSpc>
              <a:buClr>
                <a:srgbClr val="000000"/>
              </a:buClr>
              <a:buSzPts val="2933"/>
            </a:pPr>
            <a:r>
              <a:rPr lang="en-US" sz="2000" i="1" u="sng" dirty="0">
                <a:solidFill>
                  <a:srgbClr val="000000"/>
                </a:solidFill>
                <a:latin typeface="Times New Roman"/>
                <a:ea typeface="Times New Roman"/>
                <a:cs typeface="Times New Roman"/>
                <a:sym typeface="Times New Roman"/>
              </a:rPr>
              <a:t>Figure 4:</a:t>
            </a:r>
            <a:r>
              <a:rPr lang="en-US" sz="2000" dirty="0">
                <a:solidFill>
                  <a:srgbClr val="000000"/>
                </a:solidFill>
                <a:latin typeface="Times New Roman"/>
                <a:ea typeface="Times New Roman"/>
                <a:cs typeface="Times New Roman"/>
                <a:sym typeface="Times New Roman"/>
              </a:rPr>
              <a:t> Detection </a:t>
            </a:r>
            <a:r>
              <a:rPr lang="en-US" sz="2000" dirty="0">
                <a:latin typeface="Times New Roman"/>
                <a:ea typeface="Times New Roman"/>
                <a:cs typeface="Times New Roman"/>
                <a:sym typeface="Times New Roman"/>
              </a:rPr>
              <a:t>Process</a:t>
            </a:r>
            <a:endParaRPr sz="2000" dirty="0"/>
          </a:p>
        </p:txBody>
      </p:sp>
      <p:sp>
        <p:nvSpPr>
          <p:cNvPr id="222" name="Google Shape;222;p24"/>
          <p:cNvSpPr txBox="1"/>
          <p:nvPr/>
        </p:nvSpPr>
        <p:spPr>
          <a:xfrm>
            <a:off x="641522" y="-90851"/>
            <a:ext cx="9838050" cy="960750"/>
          </a:xfrm>
          <a:prstGeom prst="rect">
            <a:avLst/>
          </a:prstGeom>
          <a:noFill/>
          <a:ln>
            <a:noFill/>
          </a:ln>
        </p:spPr>
        <p:txBody>
          <a:bodyPr spcFirstLastPara="1" wrap="square" lIns="45713" tIns="45713" rIns="45713" bIns="45713" anchor="t" anchorCtr="0">
            <a:noAutofit/>
          </a:bodyPr>
          <a:lstStyle/>
          <a:p>
            <a:pPr algn="ctr"/>
            <a:r>
              <a:rPr lang="en-US" sz="4800" b="1" dirty="0">
                <a:latin typeface="Times New Roman"/>
                <a:ea typeface="Times New Roman"/>
                <a:cs typeface="Times New Roman"/>
                <a:sym typeface="Times New Roman"/>
              </a:rPr>
              <a:t>Procedural View of Detection Process</a:t>
            </a:r>
            <a:endParaRPr sz="2400" b="1" dirty="0">
              <a:solidFill>
                <a:srgbClr val="4E7D7E"/>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TotalTime>
  <Words>894</Words>
  <Application>Microsoft Macintosh PowerPoint</Application>
  <PresentationFormat>Widescreen</PresentationFormat>
  <Paragraphs>122</Paragraphs>
  <Slides>20</Slides>
  <Notes>20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Calibri Light</vt:lpstr>
      <vt:lpstr>Palatino</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1</cp:revision>
  <dcterms:created xsi:type="dcterms:W3CDTF">2022-06-16T05:45:28Z</dcterms:created>
  <dcterms:modified xsi:type="dcterms:W3CDTF">2022-06-16T05:48:28Z</dcterms:modified>
</cp:coreProperties>
</file>

<file path=docProps/thumbnail.jpeg>
</file>